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8" r:id="rId1"/>
  </p:sldMasterIdLst>
  <p:notesMasterIdLst>
    <p:notesMasterId r:id="rId73"/>
  </p:notesMasterIdLst>
  <p:sldIdLst>
    <p:sldId id="256" r:id="rId2"/>
    <p:sldId id="257" r:id="rId3"/>
    <p:sldId id="258" r:id="rId4"/>
    <p:sldId id="260" r:id="rId5"/>
    <p:sldId id="261" r:id="rId6"/>
    <p:sldId id="259"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CB9A4B-5653-4C5D-8F4A-96071D0B8C10}"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235C9903-ADBF-4F08-8F9A-87CA65163345}">
      <dgm:prSet phldrT="[Text]"/>
      <dgm:spPr/>
      <dgm:t>
        <a:bodyPr/>
        <a:lstStyle/>
        <a:p>
          <a:r>
            <a:rPr lang="en-US" err="1" smtClean="0"/>
            <a:t>Chương</a:t>
          </a:r>
          <a:r>
            <a:rPr lang="en-US" smtClean="0"/>
            <a:t> 1: </a:t>
          </a:r>
          <a:r>
            <a:rPr lang="en-US" err="1" smtClean="0"/>
            <a:t>Tổng</a:t>
          </a:r>
          <a:r>
            <a:rPr lang="en-US" smtClean="0"/>
            <a:t> </a:t>
          </a:r>
          <a:r>
            <a:rPr lang="en-US" err="1" smtClean="0"/>
            <a:t>quan</a:t>
          </a:r>
          <a:r>
            <a:rPr lang="en-US" smtClean="0"/>
            <a:t> </a:t>
          </a:r>
          <a:r>
            <a:rPr lang="en-US" err="1" smtClean="0"/>
            <a:t>tổ</a:t>
          </a:r>
          <a:r>
            <a:rPr lang="en-US" smtClean="0"/>
            <a:t> </a:t>
          </a:r>
          <a:r>
            <a:rPr lang="en-US" err="1" smtClean="0"/>
            <a:t>chức</a:t>
          </a:r>
          <a:r>
            <a:rPr lang="en-US" smtClean="0"/>
            <a:t> </a:t>
          </a:r>
          <a:r>
            <a:rPr lang="en-US" err="1" smtClean="0"/>
            <a:t>máy</a:t>
          </a:r>
          <a:r>
            <a:rPr lang="en-US" smtClean="0"/>
            <a:t> </a:t>
          </a:r>
          <a:r>
            <a:rPr lang="en-US" err="1" smtClean="0"/>
            <a:t>tính</a:t>
          </a:r>
          <a:endParaRPr lang="en-US"/>
        </a:p>
      </dgm:t>
    </dgm:pt>
    <dgm:pt modelId="{CBFBD5BC-9E85-47B8-A1CE-0836B863EC25}" type="parTrans" cxnId="{8D191A5C-B1D6-4B69-9F27-DD0907212F11}">
      <dgm:prSet/>
      <dgm:spPr/>
      <dgm:t>
        <a:bodyPr/>
        <a:lstStyle/>
        <a:p>
          <a:endParaRPr lang="en-US"/>
        </a:p>
      </dgm:t>
    </dgm:pt>
    <dgm:pt modelId="{0AC4914F-AD8F-4C32-BE8A-40117EC233AA}" type="sibTrans" cxnId="{8D191A5C-B1D6-4B69-9F27-DD0907212F11}">
      <dgm:prSet/>
      <dgm:spPr/>
      <dgm:t>
        <a:bodyPr/>
        <a:lstStyle/>
        <a:p>
          <a:endParaRPr lang="en-US"/>
        </a:p>
      </dgm:t>
    </dgm:pt>
    <dgm:pt modelId="{49E9CD29-5568-49E0-BFEC-AA510572D60E}">
      <dgm:prSet phldrT="[Text]"/>
      <dgm:spPr/>
      <dgm:t>
        <a:bodyPr/>
        <a:lstStyle/>
        <a:p>
          <a:r>
            <a:rPr lang="en-US" err="1" smtClean="0"/>
            <a:t>Chương</a:t>
          </a:r>
          <a:r>
            <a:rPr lang="en-US" smtClean="0"/>
            <a:t> 2: </a:t>
          </a:r>
          <a:r>
            <a:rPr lang="en-US" err="1" smtClean="0"/>
            <a:t>Phân</a:t>
          </a:r>
          <a:r>
            <a:rPr lang="en-US" smtClean="0"/>
            <a:t> </a:t>
          </a:r>
          <a:r>
            <a:rPr lang="en-US" err="1" smtClean="0"/>
            <a:t>hoạch</a:t>
          </a:r>
          <a:r>
            <a:rPr lang="en-US" smtClean="0"/>
            <a:t>, </a:t>
          </a:r>
          <a:r>
            <a:rPr lang="en-US" err="1" smtClean="0"/>
            <a:t>cấu</a:t>
          </a:r>
          <a:r>
            <a:rPr lang="en-US" smtClean="0"/>
            <a:t> </a:t>
          </a:r>
          <a:r>
            <a:rPr lang="en-US" err="1" smtClean="0"/>
            <a:t>hình</a:t>
          </a:r>
          <a:r>
            <a:rPr lang="en-US" smtClean="0"/>
            <a:t> </a:t>
          </a:r>
          <a:r>
            <a:rPr lang="en-US" err="1" smtClean="0"/>
            <a:t>hệ</a:t>
          </a:r>
          <a:r>
            <a:rPr lang="en-US" smtClean="0"/>
            <a:t> </a:t>
          </a:r>
          <a:r>
            <a:rPr lang="en-US" err="1" smtClean="0"/>
            <a:t>thống</a:t>
          </a:r>
          <a:endParaRPr lang="en-US"/>
        </a:p>
      </dgm:t>
    </dgm:pt>
    <dgm:pt modelId="{AB8E9F69-3CE9-4ABC-AF45-7FEF5F60C85B}" type="parTrans" cxnId="{CF6C64D5-1F9A-4EED-B2F7-72446261BE7A}">
      <dgm:prSet/>
      <dgm:spPr/>
      <dgm:t>
        <a:bodyPr/>
        <a:lstStyle/>
        <a:p>
          <a:endParaRPr lang="en-US"/>
        </a:p>
      </dgm:t>
    </dgm:pt>
    <dgm:pt modelId="{C1DDB4D3-42EF-4F48-8374-0BCD9861B9E1}" type="sibTrans" cxnId="{CF6C64D5-1F9A-4EED-B2F7-72446261BE7A}">
      <dgm:prSet/>
      <dgm:spPr/>
      <dgm:t>
        <a:bodyPr/>
        <a:lstStyle/>
        <a:p>
          <a:endParaRPr lang="en-US"/>
        </a:p>
      </dgm:t>
    </dgm:pt>
    <dgm:pt modelId="{533E65BC-67F2-4FE5-B4FD-F43E087765A1}">
      <dgm:prSet phldrT="[Text]"/>
      <dgm:spPr/>
      <dgm:t>
        <a:bodyPr/>
        <a:lstStyle/>
        <a:p>
          <a:r>
            <a:rPr lang="en-US" err="1" smtClean="0"/>
            <a:t>Chương</a:t>
          </a:r>
          <a:r>
            <a:rPr lang="en-US" smtClean="0"/>
            <a:t> 3: </a:t>
          </a:r>
          <a:r>
            <a:rPr lang="en-US" err="1" smtClean="0"/>
            <a:t>Cài</a:t>
          </a:r>
          <a:r>
            <a:rPr lang="en-US" smtClean="0"/>
            <a:t> </a:t>
          </a:r>
          <a:r>
            <a:rPr lang="en-US" err="1" smtClean="0"/>
            <a:t>đặt</a:t>
          </a:r>
          <a:r>
            <a:rPr lang="en-US" smtClean="0"/>
            <a:t> </a:t>
          </a:r>
          <a:r>
            <a:rPr lang="en-US" err="1" smtClean="0"/>
            <a:t>hệ</a:t>
          </a:r>
          <a:r>
            <a:rPr lang="en-US" smtClean="0"/>
            <a:t> </a:t>
          </a:r>
          <a:r>
            <a:rPr lang="en-US" err="1" smtClean="0"/>
            <a:t>điều</a:t>
          </a:r>
          <a:r>
            <a:rPr lang="en-US" smtClean="0"/>
            <a:t> </a:t>
          </a:r>
          <a:r>
            <a:rPr lang="en-US" err="1" smtClean="0"/>
            <a:t>hành</a:t>
          </a:r>
          <a:r>
            <a:rPr lang="en-US" smtClean="0"/>
            <a:t> </a:t>
          </a:r>
          <a:r>
            <a:rPr lang="en-US" err="1" smtClean="0"/>
            <a:t>và</a:t>
          </a:r>
          <a:r>
            <a:rPr lang="en-US" smtClean="0"/>
            <a:t> </a:t>
          </a:r>
          <a:r>
            <a:rPr lang="en-US" err="1" smtClean="0"/>
            <a:t>các</a:t>
          </a:r>
          <a:r>
            <a:rPr lang="en-US" smtClean="0"/>
            <a:t> </a:t>
          </a:r>
          <a:r>
            <a:rPr lang="en-US" err="1" smtClean="0"/>
            <a:t>phần</a:t>
          </a:r>
          <a:r>
            <a:rPr lang="en-US" smtClean="0"/>
            <a:t> </a:t>
          </a:r>
          <a:r>
            <a:rPr lang="en-US" err="1" smtClean="0"/>
            <a:t>mềm</a:t>
          </a:r>
          <a:endParaRPr lang="en-US"/>
        </a:p>
      </dgm:t>
    </dgm:pt>
    <dgm:pt modelId="{F7F70615-8ACF-4EBE-8021-DA5A5031F7EA}" type="parTrans" cxnId="{B25FAC3F-6D69-4BC2-82F2-621A8A6F97E9}">
      <dgm:prSet/>
      <dgm:spPr/>
      <dgm:t>
        <a:bodyPr/>
        <a:lstStyle/>
        <a:p>
          <a:endParaRPr lang="en-US"/>
        </a:p>
      </dgm:t>
    </dgm:pt>
    <dgm:pt modelId="{E6E7C26C-901E-4CA5-A0B8-0B6979E4D337}" type="sibTrans" cxnId="{B25FAC3F-6D69-4BC2-82F2-621A8A6F97E9}">
      <dgm:prSet/>
      <dgm:spPr/>
      <dgm:t>
        <a:bodyPr/>
        <a:lstStyle/>
        <a:p>
          <a:endParaRPr lang="en-US"/>
        </a:p>
      </dgm:t>
    </dgm:pt>
    <dgm:pt modelId="{82CBB64A-5A50-4BBA-A93C-B90D2F5B4D88}" type="pres">
      <dgm:prSet presAssocID="{A0CB9A4B-5653-4C5D-8F4A-96071D0B8C10}" presName="linear" presStyleCnt="0">
        <dgm:presLayoutVars>
          <dgm:dir/>
          <dgm:animLvl val="lvl"/>
          <dgm:resizeHandles val="exact"/>
        </dgm:presLayoutVars>
      </dgm:prSet>
      <dgm:spPr/>
      <dgm:t>
        <a:bodyPr/>
        <a:lstStyle/>
        <a:p>
          <a:endParaRPr lang="en-US"/>
        </a:p>
      </dgm:t>
    </dgm:pt>
    <dgm:pt modelId="{59E02371-C5B0-4319-83EB-2A3FF5B58D96}" type="pres">
      <dgm:prSet presAssocID="{235C9903-ADBF-4F08-8F9A-87CA65163345}" presName="parentLin" presStyleCnt="0"/>
      <dgm:spPr/>
    </dgm:pt>
    <dgm:pt modelId="{EA37091F-6EEA-4D9E-9BB3-0E2A5C392C58}" type="pres">
      <dgm:prSet presAssocID="{235C9903-ADBF-4F08-8F9A-87CA65163345}" presName="parentLeftMargin" presStyleLbl="node1" presStyleIdx="0" presStyleCnt="3"/>
      <dgm:spPr/>
      <dgm:t>
        <a:bodyPr/>
        <a:lstStyle/>
        <a:p>
          <a:endParaRPr lang="en-US"/>
        </a:p>
      </dgm:t>
    </dgm:pt>
    <dgm:pt modelId="{DC70D660-D9AA-468A-A14D-D823650DD267}" type="pres">
      <dgm:prSet presAssocID="{235C9903-ADBF-4F08-8F9A-87CA65163345}" presName="parentText" presStyleLbl="node1" presStyleIdx="0" presStyleCnt="3">
        <dgm:presLayoutVars>
          <dgm:chMax val="0"/>
          <dgm:bulletEnabled val="1"/>
        </dgm:presLayoutVars>
      </dgm:prSet>
      <dgm:spPr/>
      <dgm:t>
        <a:bodyPr/>
        <a:lstStyle/>
        <a:p>
          <a:endParaRPr lang="en-US"/>
        </a:p>
      </dgm:t>
    </dgm:pt>
    <dgm:pt modelId="{504392B6-A146-48CE-9D04-96B032D3989A}" type="pres">
      <dgm:prSet presAssocID="{235C9903-ADBF-4F08-8F9A-87CA65163345}" presName="negativeSpace" presStyleCnt="0"/>
      <dgm:spPr/>
    </dgm:pt>
    <dgm:pt modelId="{AE4F6FB0-07F7-4BE8-AB57-7ABCC9D92987}" type="pres">
      <dgm:prSet presAssocID="{235C9903-ADBF-4F08-8F9A-87CA65163345}" presName="childText" presStyleLbl="conFgAcc1" presStyleIdx="0" presStyleCnt="3">
        <dgm:presLayoutVars>
          <dgm:bulletEnabled val="1"/>
        </dgm:presLayoutVars>
      </dgm:prSet>
      <dgm:spPr/>
    </dgm:pt>
    <dgm:pt modelId="{C42E704A-5CB4-479B-ABB0-1ECFF3799F8B}" type="pres">
      <dgm:prSet presAssocID="{0AC4914F-AD8F-4C32-BE8A-40117EC233AA}" presName="spaceBetweenRectangles" presStyleCnt="0"/>
      <dgm:spPr/>
    </dgm:pt>
    <dgm:pt modelId="{0E604F6C-DC0F-4849-9E4A-6726E39B0F36}" type="pres">
      <dgm:prSet presAssocID="{49E9CD29-5568-49E0-BFEC-AA510572D60E}" presName="parentLin" presStyleCnt="0"/>
      <dgm:spPr/>
    </dgm:pt>
    <dgm:pt modelId="{F4870A3B-38E6-4508-97F8-543C24E81F65}" type="pres">
      <dgm:prSet presAssocID="{49E9CD29-5568-49E0-BFEC-AA510572D60E}" presName="parentLeftMargin" presStyleLbl="node1" presStyleIdx="0" presStyleCnt="3"/>
      <dgm:spPr/>
      <dgm:t>
        <a:bodyPr/>
        <a:lstStyle/>
        <a:p>
          <a:endParaRPr lang="en-US"/>
        </a:p>
      </dgm:t>
    </dgm:pt>
    <dgm:pt modelId="{2D012381-7164-4F16-BE0B-ACCC47E3621F}" type="pres">
      <dgm:prSet presAssocID="{49E9CD29-5568-49E0-BFEC-AA510572D60E}" presName="parentText" presStyleLbl="node1" presStyleIdx="1" presStyleCnt="3">
        <dgm:presLayoutVars>
          <dgm:chMax val="0"/>
          <dgm:bulletEnabled val="1"/>
        </dgm:presLayoutVars>
      </dgm:prSet>
      <dgm:spPr/>
      <dgm:t>
        <a:bodyPr/>
        <a:lstStyle/>
        <a:p>
          <a:endParaRPr lang="en-US"/>
        </a:p>
      </dgm:t>
    </dgm:pt>
    <dgm:pt modelId="{C229FB45-7058-403C-9881-1A54B97359AD}" type="pres">
      <dgm:prSet presAssocID="{49E9CD29-5568-49E0-BFEC-AA510572D60E}" presName="negativeSpace" presStyleCnt="0"/>
      <dgm:spPr/>
    </dgm:pt>
    <dgm:pt modelId="{8A58E484-F86A-4138-BA20-38ED227208C7}" type="pres">
      <dgm:prSet presAssocID="{49E9CD29-5568-49E0-BFEC-AA510572D60E}" presName="childText" presStyleLbl="conFgAcc1" presStyleIdx="1" presStyleCnt="3">
        <dgm:presLayoutVars>
          <dgm:bulletEnabled val="1"/>
        </dgm:presLayoutVars>
      </dgm:prSet>
      <dgm:spPr/>
    </dgm:pt>
    <dgm:pt modelId="{B239A531-55C9-4915-BCA0-D3DA47D9DE1D}" type="pres">
      <dgm:prSet presAssocID="{C1DDB4D3-42EF-4F48-8374-0BCD9861B9E1}" presName="spaceBetweenRectangles" presStyleCnt="0"/>
      <dgm:spPr/>
    </dgm:pt>
    <dgm:pt modelId="{8E000DEE-21FD-45AD-9E4D-2FE322E64D65}" type="pres">
      <dgm:prSet presAssocID="{533E65BC-67F2-4FE5-B4FD-F43E087765A1}" presName="parentLin" presStyleCnt="0"/>
      <dgm:spPr/>
    </dgm:pt>
    <dgm:pt modelId="{CD7BCBF3-AD1B-4FCE-A3AD-34BD22A6C9BE}" type="pres">
      <dgm:prSet presAssocID="{533E65BC-67F2-4FE5-B4FD-F43E087765A1}" presName="parentLeftMargin" presStyleLbl="node1" presStyleIdx="1" presStyleCnt="3"/>
      <dgm:spPr/>
      <dgm:t>
        <a:bodyPr/>
        <a:lstStyle/>
        <a:p>
          <a:endParaRPr lang="en-US"/>
        </a:p>
      </dgm:t>
    </dgm:pt>
    <dgm:pt modelId="{8C7391EC-F3FC-47F7-B400-D5B70FEDDE33}" type="pres">
      <dgm:prSet presAssocID="{533E65BC-67F2-4FE5-B4FD-F43E087765A1}" presName="parentText" presStyleLbl="node1" presStyleIdx="2" presStyleCnt="3">
        <dgm:presLayoutVars>
          <dgm:chMax val="0"/>
          <dgm:bulletEnabled val="1"/>
        </dgm:presLayoutVars>
      </dgm:prSet>
      <dgm:spPr/>
      <dgm:t>
        <a:bodyPr/>
        <a:lstStyle/>
        <a:p>
          <a:endParaRPr lang="en-US"/>
        </a:p>
      </dgm:t>
    </dgm:pt>
    <dgm:pt modelId="{A9110644-158B-4876-94D6-5C8F45FF6BD6}" type="pres">
      <dgm:prSet presAssocID="{533E65BC-67F2-4FE5-B4FD-F43E087765A1}" presName="negativeSpace" presStyleCnt="0"/>
      <dgm:spPr/>
    </dgm:pt>
    <dgm:pt modelId="{2DE3B577-5E5E-4397-AB3A-E73DF82AD649}" type="pres">
      <dgm:prSet presAssocID="{533E65BC-67F2-4FE5-B4FD-F43E087765A1}" presName="childText" presStyleLbl="conFgAcc1" presStyleIdx="2" presStyleCnt="3">
        <dgm:presLayoutVars>
          <dgm:bulletEnabled val="1"/>
        </dgm:presLayoutVars>
      </dgm:prSet>
      <dgm:spPr/>
    </dgm:pt>
  </dgm:ptLst>
  <dgm:cxnLst>
    <dgm:cxn modelId="{8D191A5C-B1D6-4B69-9F27-DD0907212F11}" srcId="{A0CB9A4B-5653-4C5D-8F4A-96071D0B8C10}" destId="{235C9903-ADBF-4F08-8F9A-87CA65163345}" srcOrd="0" destOrd="0" parTransId="{CBFBD5BC-9E85-47B8-A1CE-0836B863EC25}" sibTransId="{0AC4914F-AD8F-4C32-BE8A-40117EC233AA}"/>
    <dgm:cxn modelId="{B25FAC3F-6D69-4BC2-82F2-621A8A6F97E9}" srcId="{A0CB9A4B-5653-4C5D-8F4A-96071D0B8C10}" destId="{533E65BC-67F2-4FE5-B4FD-F43E087765A1}" srcOrd="2" destOrd="0" parTransId="{F7F70615-8ACF-4EBE-8021-DA5A5031F7EA}" sibTransId="{E6E7C26C-901E-4CA5-A0B8-0B6979E4D337}"/>
    <dgm:cxn modelId="{731253CE-C61F-4CE8-9209-9331AB0D4131}" type="presOf" srcId="{49E9CD29-5568-49E0-BFEC-AA510572D60E}" destId="{2D012381-7164-4F16-BE0B-ACCC47E3621F}" srcOrd="1" destOrd="0" presId="urn:microsoft.com/office/officeart/2005/8/layout/list1"/>
    <dgm:cxn modelId="{025A85BE-41AF-49FB-9E8F-138CD8B0589E}" type="presOf" srcId="{49E9CD29-5568-49E0-BFEC-AA510572D60E}" destId="{F4870A3B-38E6-4508-97F8-543C24E81F65}" srcOrd="0" destOrd="0" presId="urn:microsoft.com/office/officeart/2005/8/layout/list1"/>
    <dgm:cxn modelId="{47A4FFDC-0AD8-4428-918C-C0C20FD2C783}" type="presOf" srcId="{235C9903-ADBF-4F08-8F9A-87CA65163345}" destId="{DC70D660-D9AA-468A-A14D-D823650DD267}" srcOrd="1" destOrd="0" presId="urn:microsoft.com/office/officeart/2005/8/layout/list1"/>
    <dgm:cxn modelId="{984908BA-3AE8-4C5E-8CAF-E00BF54D93D7}" type="presOf" srcId="{235C9903-ADBF-4F08-8F9A-87CA65163345}" destId="{EA37091F-6EEA-4D9E-9BB3-0E2A5C392C58}" srcOrd="0" destOrd="0" presId="urn:microsoft.com/office/officeart/2005/8/layout/list1"/>
    <dgm:cxn modelId="{D0D9501F-B791-4888-A3C0-66D1A9FE730B}" type="presOf" srcId="{A0CB9A4B-5653-4C5D-8F4A-96071D0B8C10}" destId="{82CBB64A-5A50-4BBA-A93C-B90D2F5B4D88}" srcOrd="0" destOrd="0" presId="urn:microsoft.com/office/officeart/2005/8/layout/list1"/>
    <dgm:cxn modelId="{DF973162-C9CF-49D7-85D2-F6F71E8A54B9}" type="presOf" srcId="{533E65BC-67F2-4FE5-B4FD-F43E087765A1}" destId="{CD7BCBF3-AD1B-4FCE-A3AD-34BD22A6C9BE}" srcOrd="0" destOrd="0" presId="urn:microsoft.com/office/officeart/2005/8/layout/list1"/>
    <dgm:cxn modelId="{43F79960-3558-4CEC-815D-43AF41F63A5A}" type="presOf" srcId="{533E65BC-67F2-4FE5-B4FD-F43E087765A1}" destId="{8C7391EC-F3FC-47F7-B400-D5B70FEDDE33}" srcOrd="1" destOrd="0" presId="urn:microsoft.com/office/officeart/2005/8/layout/list1"/>
    <dgm:cxn modelId="{CF6C64D5-1F9A-4EED-B2F7-72446261BE7A}" srcId="{A0CB9A4B-5653-4C5D-8F4A-96071D0B8C10}" destId="{49E9CD29-5568-49E0-BFEC-AA510572D60E}" srcOrd="1" destOrd="0" parTransId="{AB8E9F69-3CE9-4ABC-AF45-7FEF5F60C85B}" sibTransId="{C1DDB4D3-42EF-4F48-8374-0BCD9861B9E1}"/>
    <dgm:cxn modelId="{A8D82136-523E-45B3-9876-DA7A347004BD}" type="presParOf" srcId="{82CBB64A-5A50-4BBA-A93C-B90D2F5B4D88}" destId="{59E02371-C5B0-4319-83EB-2A3FF5B58D96}" srcOrd="0" destOrd="0" presId="urn:microsoft.com/office/officeart/2005/8/layout/list1"/>
    <dgm:cxn modelId="{B89AEE30-1A22-4B4B-BAF4-A72BF1C23F0B}" type="presParOf" srcId="{59E02371-C5B0-4319-83EB-2A3FF5B58D96}" destId="{EA37091F-6EEA-4D9E-9BB3-0E2A5C392C58}" srcOrd="0" destOrd="0" presId="urn:microsoft.com/office/officeart/2005/8/layout/list1"/>
    <dgm:cxn modelId="{D34E585E-61C5-4871-9572-7ACBDC93487D}" type="presParOf" srcId="{59E02371-C5B0-4319-83EB-2A3FF5B58D96}" destId="{DC70D660-D9AA-468A-A14D-D823650DD267}" srcOrd="1" destOrd="0" presId="urn:microsoft.com/office/officeart/2005/8/layout/list1"/>
    <dgm:cxn modelId="{060301AB-F07E-4809-A95E-22D72E3DBB73}" type="presParOf" srcId="{82CBB64A-5A50-4BBA-A93C-B90D2F5B4D88}" destId="{504392B6-A146-48CE-9D04-96B032D3989A}" srcOrd="1" destOrd="0" presId="urn:microsoft.com/office/officeart/2005/8/layout/list1"/>
    <dgm:cxn modelId="{23DDD12F-DFF4-403F-9F2F-BC33F3375DE5}" type="presParOf" srcId="{82CBB64A-5A50-4BBA-A93C-B90D2F5B4D88}" destId="{AE4F6FB0-07F7-4BE8-AB57-7ABCC9D92987}" srcOrd="2" destOrd="0" presId="urn:microsoft.com/office/officeart/2005/8/layout/list1"/>
    <dgm:cxn modelId="{FFE746FB-82F4-4D43-80CA-22D794BC5867}" type="presParOf" srcId="{82CBB64A-5A50-4BBA-A93C-B90D2F5B4D88}" destId="{C42E704A-5CB4-479B-ABB0-1ECFF3799F8B}" srcOrd="3" destOrd="0" presId="urn:microsoft.com/office/officeart/2005/8/layout/list1"/>
    <dgm:cxn modelId="{C1D44971-CDD2-48F9-A692-B666187F17FB}" type="presParOf" srcId="{82CBB64A-5A50-4BBA-A93C-B90D2F5B4D88}" destId="{0E604F6C-DC0F-4849-9E4A-6726E39B0F36}" srcOrd="4" destOrd="0" presId="urn:microsoft.com/office/officeart/2005/8/layout/list1"/>
    <dgm:cxn modelId="{A4A4B973-477F-4243-9C8A-E94A1345D4E3}" type="presParOf" srcId="{0E604F6C-DC0F-4849-9E4A-6726E39B0F36}" destId="{F4870A3B-38E6-4508-97F8-543C24E81F65}" srcOrd="0" destOrd="0" presId="urn:microsoft.com/office/officeart/2005/8/layout/list1"/>
    <dgm:cxn modelId="{E1D2FECE-4726-4AB3-9F94-5818EDC865E0}" type="presParOf" srcId="{0E604F6C-DC0F-4849-9E4A-6726E39B0F36}" destId="{2D012381-7164-4F16-BE0B-ACCC47E3621F}" srcOrd="1" destOrd="0" presId="urn:microsoft.com/office/officeart/2005/8/layout/list1"/>
    <dgm:cxn modelId="{7E7018BE-E956-4539-87A8-CD1694B2A2C7}" type="presParOf" srcId="{82CBB64A-5A50-4BBA-A93C-B90D2F5B4D88}" destId="{C229FB45-7058-403C-9881-1A54B97359AD}" srcOrd="5" destOrd="0" presId="urn:microsoft.com/office/officeart/2005/8/layout/list1"/>
    <dgm:cxn modelId="{3FE97A68-0EA1-42D2-BE54-1CE54CF068DF}" type="presParOf" srcId="{82CBB64A-5A50-4BBA-A93C-B90D2F5B4D88}" destId="{8A58E484-F86A-4138-BA20-38ED227208C7}" srcOrd="6" destOrd="0" presId="urn:microsoft.com/office/officeart/2005/8/layout/list1"/>
    <dgm:cxn modelId="{46DAE987-7D4D-4E3A-8040-C53B6AEB5A3A}" type="presParOf" srcId="{82CBB64A-5A50-4BBA-A93C-B90D2F5B4D88}" destId="{B239A531-55C9-4915-BCA0-D3DA47D9DE1D}" srcOrd="7" destOrd="0" presId="urn:microsoft.com/office/officeart/2005/8/layout/list1"/>
    <dgm:cxn modelId="{E0863615-504F-49D6-B3B3-DD735E1AEF16}" type="presParOf" srcId="{82CBB64A-5A50-4BBA-A93C-B90D2F5B4D88}" destId="{8E000DEE-21FD-45AD-9E4D-2FE322E64D65}" srcOrd="8" destOrd="0" presId="urn:microsoft.com/office/officeart/2005/8/layout/list1"/>
    <dgm:cxn modelId="{2794C075-E5E6-489D-9773-76B029C89B58}" type="presParOf" srcId="{8E000DEE-21FD-45AD-9E4D-2FE322E64D65}" destId="{CD7BCBF3-AD1B-4FCE-A3AD-34BD22A6C9BE}" srcOrd="0" destOrd="0" presId="urn:microsoft.com/office/officeart/2005/8/layout/list1"/>
    <dgm:cxn modelId="{C7CB985B-CBB5-4FF6-9BF9-565D4F0342C6}" type="presParOf" srcId="{8E000DEE-21FD-45AD-9E4D-2FE322E64D65}" destId="{8C7391EC-F3FC-47F7-B400-D5B70FEDDE33}" srcOrd="1" destOrd="0" presId="urn:microsoft.com/office/officeart/2005/8/layout/list1"/>
    <dgm:cxn modelId="{6BD0222A-BDE5-4236-A192-1ECFCA83837B}" type="presParOf" srcId="{82CBB64A-5A50-4BBA-A93C-B90D2F5B4D88}" destId="{A9110644-158B-4876-94D6-5C8F45FF6BD6}" srcOrd="9" destOrd="0" presId="urn:microsoft.com/office/officeart/2005/8/layout/list1"/>
    <dgm:cxn modelId="{D218FD1F-66DD-47E1-8A6F-FA4E4BB979F1}" type="presParOf" srcId="{82CBB64A-5A50-4BBA-A93C-B90D2F5B4D88}" destId="{2DE3B577-5E5E-4397-AB3A-E73DF82AD64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4F6FB0-07F7-4BE8-AB57-7ABCC9D92987}">
      <dsp:nvSpPr>
        <dsp:cNvPr id="0" name=""/>
        <dsp:cNvSpPr/>
      </dsp:nvSpPr>
      <dsp:spPr>
        <a:xfrm>
          <a:off x="0" y="718680"/>
          <a:ext cx="8229600" cy="856800"/>
        </a:xfrm>
        <a:prstGeom prst="rect">
          <a:avLst/>
        </a:prstGeom>
        <a:solidFill>
          <a:schemeClr val="lt2">
            <a:alpha val="90000"/>
            <a:hueOff val="0"/>
            <a:satOff val="0"/>
            <a:lumOff val="0"/>
            <a:alphaOff val="0"/>
          </a:schemeClr>
        </a:solidFill>
        <a:ln w="264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70D660-D9AA-468A-A14D-D823650DD267}">
      <dsp:nvSpPr>
        <dsp:cNvPr id="0" name=""/>
        <dsp:cNvSpPr/>
      </dsp:nvSpPr>
      <dsp:spPr>
        <a:xfrm>
          <a:off x="411480" y="216840"/>
          <a:ext cx="5760720" cy="1003680"/>
        </a:xfrm>
        <a:prstGeom prst="roundRect">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sz="3400" kern="1200" err="1" smtClean="0"/>
            <a:t>Chương</a:t>
          </a:r>
          <a:r>
            <a:rPr lang="en-US" sz="3400" kern="1200" smtClean="0"/>
            <a:t> 1: </a:t>
          </a:r>
          <a:r>
            <a:rPr lang="en-US" sz="3400" kern="1200" err="1" smtClean="0"/>
            <a:t>Tổng</a:t>
          </a:r>
          <a:r>
            <a:rPr lang="en-US" sz="3400" kern="1200" smtClean="0"/>
            <a:t> </a:t>
          </a:r>
          <a:r>
            <a:rPr lang="en-US" sz="3400" kern="1200" err="1" smtClean="0"/>
            <a:t>quan</a:t>
          </a:r>
          <a:r>
            <a:rPr lang="en-US" sz="3400" kern="1200" smtClean="0"/>
            <a:t> </a:t>
          </a:r>
          <a:r>
            <a:rPr lang="en-US" sz="3400" kern="1200" err="1" smtClean="0"/>
            <a:t>tổ</a:t>
          </a:r>
          <a:r>
            <a:rPr lang="en-US" sz="3400" kern="1200" smtClean="0"/>
            <a:t> </a:t>
          </a:r>
          <a:r>
            <a:rPr lang="en-US" sz="3400" kern="1200" err="1" smtClean="0"/>
            <a:t>chức</a:t>
          </a:r>
          <a:r>
            <a:rPr lang="en-US" sz="3400" kern="1200" smtClean="0"/>
            <a:t> </a:t>
          </a:r>
          <a:r>
            <a:rPr lang="en-US" sz="3400" kern="1200" err="1" smtClean="0"/>
            <a:t>máy</a:t>
          </a:r>
          <a:r>
            <a:rPr lang="en-US" sz="3400" kern="1200" smtClean="0"/>
            <a:t> </a:t>
          </a:r>
          <a:r>
            <a:rPr lang="en-US" sz="3400" kern="1200" err="1" smtClean="0"/>
            <a:t>tính</a:t>
          </a:r>
          <a:endParaRPr lang="en-US" sz="3400" kern="1200"/>
        </a:p>
      </dsp:txBody>
      <dsp:txXfrm>
        <a:off x="460476" y="265836"/>
        <a:ext cx="5662728" cy="905688"/>
      </dsp:txXfrm>
    </dsp:sp>
    <dsp:sp modelId="{8A58E484-F86A-4138-BA20-38ED227208C7}">
      <dsp:nvSpPr>
        <dsp:cNvPr id="0" name=""/>
        <dsp:cNvSpPr/>
      </dsp:nvSpPr>
      <dsp:spPr>
        <a:xfrm>
          <a:off x="0" y="2260920"/>
          <a:ext cx="8229600" cy="856800"/>
        </a:xfrm>
        <a:prstGeom prst="rect">
          <a:avLst/>
        </a:prstGeom>
        <a:solidFill>
          <a:schemeClr val="lt2">
            <a:alpha val="90000"/>
            <a:hueOff val="0"/>
            <a:satOff val="0"/>
            <a:lumOff val="0"/>
            <a:alphaOff val="0"/>
          </a:schemeClr>
        </a:solidFill>
        <a:ln w="264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012381-7164-4F16-BE0B-ACCC47E3621F}">
      <dsp:nvSpPr>
        <dsp:cNvPr id="0" name=""/>
        <dsp:cNvSpPr/>
      </dsp:nvSpPr>
      <dsp:spPr>
        <a:xfrm>
          <a:off x="411480" y="1759080"/>
          <a:ext cx="5760720" cy="1003680"/>
        </a:xfrm>
        <a:prstGeom prst="roundRect">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sz="3400" kern="1200" err="1" smtClean="0"/>
            <a:t>Chương</a:t>
          </a:r>
          <a:r>
            <a:rPr lang="en-US" sz="3400" kern="1200" smtClean="0"/>
            <a:t> 2: </a:t>
          </a:r>
          <a:r>
            <a:rPr lang="en-US" sz="3400" kern="1200" err="1" smtClean="0"/>
            <a:t>Phân</a:t>
          </a:r>
          <a:r>
            <a:rPr lang="en-US" sz="3400" kern="1200" smtClean="0"/>
            <a:t> </a:t>
          </a:r>
          <a:r>
            <a:rPr lang="en-US" sz="3400" kern="1200" err="1" smtClean="0"/>
            <a:t>hoạch</a:t>
          </a:r>
          <a:r>
            <a:rPr lang="en-US" sz="3400" kern="1200" smtClean="0"/>
            <a:t>, </a:t>
          </a:r>
          <a:r>
            <a:rPr lang="en-US" sz="3400" kern="1200" err="1" smtClean="0"/>
            <a:t>cấu</a:t>
          </a:r>
          <a:r>
            <a:rPr lang="en-US" sz="3400" kern="1200" smtClean="0"/>
            <a:t> </a:t>
          </a:r>
          <a:r>
            <a:rPr lang="en-US" sz="3400" kern="1200" err="1" smtClean="0"/>
            <a:t>hình</a:t>
          </a:r>
          <a:r>
            <a:rPr lang="en-US" sz="3400" kern="1200" smtClean="0"/>
            <a:t> </a:t>
          </a:r>
          <a:r>
            <a:rPr lang="en-US" sz="3400" kern="1200" err="1" smtClean="0"/>
            <a:t>hệ</a:t>
          </a:r>
          <a:r>
            <a:rPr lang="en-US" sz="3400" kern="1200" smtClean="0"/>
            <a:t> </a:t>
          </a:r>
          <a:r>
            <a:rPr lang="en-US" sz="3400" kern="1200" err="1" smtClean="0"/>
            <a:t>thống</a:t>
          </a:r>
          <a:endParaRPr lang="en-US" sz="3400" kern="1200"/>
        </a:p>
      </dsp:txBody>
      <dsp:txXfrm>
        <a:off x="460476" y="1808076"/>
        <a:ext cx="5662728" cy="905688"/>
      </dsp:txXfrm>
    </dsp:sp>
    <dsp:sp modelId="{2DE3B577-5E5E-4397-AB3A-E73DF82AD649}">
      <dsp:nvSpPr>
        <dsp:cNvPr id="0" name=""/>
        <dsp:cNvSpPr/>
      </dsp:nvSpPr>
      <dsp:spPr>
        <a:xfrm>
          <a:off x="0" y="3803160"/>
          <a:ext cx="8229600" cy="856800"/>
        </a:xfrm>
        <a:prstGeom prst="rect">
          <a:avLst/>
        </a:prstGeom>
        <a:solidFill>
          <a:schemeClr val="lt2">
            <a:alpha val="90000"/>
            <a:hueOff val="0"/>
            <a:satOff val="0"/>
            <a:lumOff val="0"/>
            <a:alphaOff val="0"/>
          </a:schemeClr>
        </a:solidFill>
        <a:ln w="264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7391EC-F3FC-47F7-B400-D5B70FEDDE33}">
      <dsp:nvSpPr>
        <dsp:cNvPr id="0" name=""/>
        <dsp:cNvSpPr/>
      </dsp:nvSpPr>
      <dsp:spPr>
        <a:xfrm>
          <a:off x="411480" y="3301319"/>
          <a:ext cx="5760720" cy="1003680"/>
        </a:xfrm>
        <a:prstGeom prst="roundRect">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sz="3400" kern="1200" err="1" smtClean="0"/>
            <a:t>Chương</a:t>
          </a:r>
          <a:r>
            <a:rPr lang="en-US" sz="3400" kern="1200" smtClean="0"/>
            <a:t> 3: </a:t>
          </a:r>
          <a:r>
            <a:rPr lang="en-US" sz="3400" kern="1200" err="1" smtClean="0"/>
            <a:t>Cài</a:t>
          </a:r>
          <a:r>
            <a:rPr lang="en-US" sz="3400" kern="1200" smtClean="0"/>
            <a:t> </a:t>
          </a:r>
          <a:r>
            <a:rPr lang="en-US" sz="3400" kern="1200" err="1" smtClean="0"/>
            <a:t>đặt</a:t>
          </a:r>
          <a:r>
            <a:rPr lang="en-US" sz="3400" kern="1200" smtClean="0"/>
            <a:t> </a:t>
          </a:r>
          <a:r>
            <a:rPr lang="en-US" sz="3400" kern="1200" err="1" smtClean="0"/>
            <a:t>hệ</a:t>
          </a:r>
          <a:r>
            <a:rPr lang="en-US" sz="3400" kern="1200" smtClean="0"/>
            <a:t> </a:t>
          </a:r>
          <a:r>
            <a:rPr lang="en-US" sz="3400" kern="1200" err="1" smtClean="0"/>
            <a:t>điều</a:t>
          </a:r>
          <a:r>
            <a:rPr lang="en-US" sz="3400" kern="1200" smtClean="0"/>
            <a:t> </a:t>
          </a:r>
          <a:r>
            <a:rPr lang="en-US" sz="3400" kern="1200" err="1" smtClean="0"/>
            <a:t>hành</a:t>
          </a:r>
          <a:r>
            <a:rPr lang="en-US" sz="3400" kern="1200" smtClean="0"/>
            <a:t> </a:t>
          </a:r>
          <a:r>
            <a:rPr lang="en-US" sz="3400" kern="1200" err="1" smtClean="0"/>
            <a:t>và</a:t>
          </a:r>
          <a:r>
            <a:rPr lang="en-US" sz="3400" kern="1200" smtClean="0"/>
            <a:t> </a:t>
          </a:r>
          <a:r>
            <a:rPr lang="en-US" sz="3400" kern="1200" err="1" smtClean="0"/>
            <a:t>các</a:t>
          </a:r>
          <a:r>
            <a:rPr lang="en-US" sz="3400" kern="1200" smtClean="0"/>
            <a:t> </a:t>
          </a:r>
          <a:r>
            <a:rPr lang="en-US" sz="3400" kern="1200" err="1" smtClean="0"/>
            <a:t>phần</a:t>
          </a:r>
          <a:r>
            <a:rPr lang="en-US" sz="3400" kern="1200" smtClean="0"/>
            <a:t> </a:t>
          </a:r>
          <a:r>
            <a:rPr lang="en-US" sz="3400" kern="1200" err="1" smtClean="0"/>
            <a:t>mềm</a:t>
          </a:r>
          <a:endParaRPr lang="en-US" sz="3400" kern="1200"/>
        </a:p>
      </dsp:txBody>
      <dsp:txXfrm>
        <a:off x="460476" y="3350315"/>
        <a:ext cx="5662728" cy="90568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3130D2-DBC3-4546-B0D5-884A0547A139}" type="datetimeFigureOut">
              <a:rPr lang="en-US" smtClean="0"/>
              <a:t>11/13/2018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126800-E1BE-4E22-B80C-83D7065E036F}" type="slidenum">
              <a:rPr lang="en-US" smtClean="0"/>
              <a:t>‹#›</a:t>
            </a:fld>
            <a:endParaRPr lang="en-US"/>
          </a:p>
        </p:txBody>
      </p:sp>
    </p:spTree>
    <p:extLst>
      <p:ext uri="{BB962C8B-B14F-4D97-AF65-F5344CB8AC3E}">
        <p14:creationId xmlns:p14="http://schemas.microsoft.com/office/powerpoint/2010/main" val="2643741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26800-E1BE-4E22-B80C-83D7065E036F}" type="slidenum">
              <a:rPr lang="en-US" smtClean="0"/>
              <a:t>1</a:t>
            </a:fld>
            <a:endParaRPr lang="en-US"/>
          </a:p>
        </p:txBody>
      </p:sp>
    </p:spTree>
    <p:extLst>
      <p:ext uri="{BB962C8B-B14F-4D97-AF65-F5344CB8AC3E}">
        <p14:creationId xmlns:p14="http://schemas.microsoft.com/office/powerpoint/2010/main" val="4121636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26800-E1BE-4E22-B80C-83D7065E036F}" type="slidenum">
              <a:rPr lang="en-US" smtClean="0"/>
              <a:t>4</a:t>
            </a:fld>
            <a:endParaRPr lang="en-US"/>
          </a:p>
        </p:txBody>
      </p:sp>
    </p:spTree>
    <p:extLst>
      <p:ext uri="{BB962C8B-B14F-4D97-AF65-F5344CB8AC3E}">
        <p14:creationId xmlns:p14="http://schemas.microsoft.com/office/powerpoint/2010/main" val="1770774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26800-E1BE-4E22-B80C-83D7065E036F}" type="slidenum">
              <a:rPr lang="en-US" smtClean="0"/>
              <a:t>20</a:t>
            </a:fld>
            <a:endParaRPr lang="en-US"/>
          </a:p>
        </p:txBody>
      </p:sp>
    </p:spTree>
    <p:extLst>
      <p:ext uri="{BB962C8B-B14F-4D97-AF65-F5344CB8AC3E}">
        <p14:creationId xmlns:p14="http://schemas.microsoft.com/office/powerpoint/2010/main" val="1586299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26800-E1BE-4E22-B80C-83D7065E036F}" type="slidenum">
              <a:rPr lang="en-US" smtClean="0"/>
              <a:t>32</a:t>
            </a:fld>
            <a:endParaRPr lang="en-US"/>
          </a:p>
        </p:txBody>
      </p:sp>
    </p:spTree>
    <p:extLst>
      <p:ext uri="{BB962C8B-B14F-4D97-AF65-F5344CB8AC3E}">
        <p14:creationId xmlns:p14="http://schemas.microsoft.com/office/powerpoint/2010/main" val="1849839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DAFFB85-7193-430F-8F68-F3804B257193}"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24B226-F5ED-4FB0-8062-E61710EE200C}"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AFFB85-7193-430F-8F68-F3804B257193}"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AFFB85-7193-430F-8F68-F3804B257193}"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AFFB85-7193-430F-8F68-F3804B257193}"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AFFB85-7193-430F-8F68-F3804B257193}"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24B226-F5ED-4FB0-8062-E61710EE200C}"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DAFFB85-7193-430F-8F68-F3804B257193}"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DAFFB85-7193-430F-8F68-F3804B257193}" type="datetimeFigureOut">
              <a:rPr lang="en-US" smtClean="0"/>
              <a:t>11/13/2018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24B226-F5ED-4FB0-8062-E61710EE200C}"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AFFB85-7193-430F-8F68-F3804B257193}" type="datetimeFigureOut">
              <a:rPr lang="en-US" smtClean="0"/>
              <a:t>11/13/2018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AFFB85-7193-430F-8F68-F3804B257193}" type="datetimeFigureOut">
              <a:rPr lang="en-US" smtClean="0"/>
              <a:t>11/13/2018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AFFB85-7193-430F-8F68-F3804B257193}"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24B226-F5ED-4FB0-8062-E61710EE200C}"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AFFB85-7193-430F-8F68-F3804B257193}"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24B226-F5ED-4FB0-8062-E61710EE200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3DAFFB85-7193-430F-8F68-F3804B257193}" type="datetimeFigureOut">
              <a:rPr lang="en-US" smtClean="0"/>
              <a:t>11/13/2018</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E24B226-F5ED-4FB0-8062-E61710EE200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image" Target="../media/image84.jpeg"/></Relationships>
</file>

<file path=ppt/slides/_rels/slide5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5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6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image" Target="../media/image103.jpeg"/></Relationships>
</file>

<file path=ppt/slides/_rels/slide6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 Id="rId5" Type="http://schemas.openxmlformats.org/officeDocument/2006/relationships/image" Target="../media/image108.jpeg"/><Relationship Id="rId4" Type="http://schemas.openxmlformats.org/officeDocument/2006/relationships/image" Target="../media/image107.jpeg"/></Relationships>
</file>

<file path=ppt/slides/_rels/slide6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2.xml"/><Relationship Id="rId5" Type="http://schemas.openxmlformats.org/officeDocument/2006/relationships/image" Target="../media/image116.jpeg"/><Relationship Id="rId4" Type="http://schemas.openxmlformats.org/officeDocument/2006/relationships/image" Target="../media/image115.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1720" y="188609"/>
            <a:ext cx="9252520" cy="1152128"/>
          </a:xfrm>
        </p:spPr>
        <p:txBody>
          <a:bodyPr>
            <a:normAutofit/>
          </a:bodyPr>
          <a:lstStyle/>
          <a:p>
            <a:r>
              <a:rPr lang="en-US" sz="2400" b="1" smtClean="0">
                <a:solidFill>
                  <a:srgbClr val="002060"/>
                </a:solidFill>
                <a:effectLst>
                  <a:outerShdw blurRad="38100" dist="38100" dir="2700000" algn="tl">
                    <a:srgbClr val="000000">
                      <a:alpha val="43137"/>
                    </a:srgbClr>
                  </a:outerShdw>
                </a:effectLst>
                <a:latin typeface="Tahoma" pitchFamily="34" charset="0"/>
                <a:ea typeface="Tahoma" pitchFamily="34" charset="0"/>
                <a:cs typeface="Tahoma" pitchFamily="34" charset="0"/>
              </a:rPr>
              <a:t>TRƯỜNG CAO ĐẲNG LÝ TỰ TRỌNG TP.HCM</a:t>
            </a:r>
            <a:r>
              <a:rPr lang="en-US" sz="2400" smtClean="0">
                <a:solidFill>
                  <a:srgbClr val="002060"/>
                </a:solidFill>
                <a:effectLst>
                  <a:outerShdw blurRad="38100" dist="38100" dir="2700000" algn="tl">
                    <a:srgbClr val="000000">
                      <a:alpha val="43137"/>
                    </a:srgbClr>
                  </a:outerShdw>
                </a:effectLst>
                <a:latin typeface="Tahoma" pitchFamily="34" charset="0"/>
                <a:ea typeface="Tahoma" pitchFamily="34" charset="0"/>
                <a:cs typeface="Tahoma" pitchFamily="34" charset="0"/>
              </a:rPr>
              <a:t/>
            </a:r>
            <a:br>
              <a:rPr lang="en-US" sz="2400" smtClean="0">
                <a:solidFill>
                  <a:srgbClr val="002060"/>
                </a:solidFill>
                <a:effectLst>
                  <a:outerShdw blurRad="38100" dist="38100" dir="2700000" algn="tl">
                    <a:srgbClr val="000000">
                      <a:alpha val="43137"/>
                    </a:srgbClr>
                  </a:outerShdw>
                </a:effectLst>
                <a:latin typeface="Tahoma" pitchFamily="34" charset="0"/>
                <a:ea typeface="Tahoma" pitchFamily="34" charset="0"/>
                <a:cs typeface="Tahoma" pitchFamily="34" charset="0"/>
              </a:rPr>
            </a:br>
            <a:endParaRPr lang="en-US" sz="2400">
              <a:solidFill>
                <a:srgbClr val="002060"/>
              </a:solidFill>
            </a:endParaRPr>
          </a:p>
        </p:txBody>
      </p:sp>
      <p:sp>
        <p:nvSpPr>
          <p:cNvPr id="3" name="Subtitle 2"/>
          <p:cNvSpPr>
            <a:spLocks noGrp="1"/>
          </p:cNvSpPr>
          <p:nvPr>
            <p:ph type="subTitle" idx="1"/>
          </p:nvPr>
        </p:nvSpPr>
        <p:spPr>
          <a:xfrm>
            <a:off x="323528" y="1916832"/>
            <a:ext cx="8424936" cy="1224136"/>
          </a:xfrm>
        </p:spPr>
        <p:txBody>
          <a:bodyPr>
            <a:noAutofit/>
          </a:bodyPr>
          <a:lstStyle/>
          <a:p>
            <a:r>
              <a:rPr lang="en-US" sz="6000" err="1" smtClean="0">
                <a:solidFill>
                  <a:srgbClr val="FF0000"/>
                </a:solidFill>
                <a:latin typeface="Times New Roman" pitchFamily="18" charset="0"/>
                <a:cs typeface="Times New Roman" pitchFamily="18" charset="0"/>
              </a:rPr>
              <a:t>Môn</a:t>
            </a:r>
            <a:r>
              <a:rPr lang="en-US" sz="6000" smtClean="0">
                <a:solidFill>
                  <a:srgbClr val="FF0000"/>
                </a:solidFill>
                <a:latin typeface="Times New Roman" pitchFamily="18" charset="0"/>
                <a:cs typeface="Times New Roman" pitchFamily="18" charset="0"/>
              </a:rPr>
              <a:t>: </a:t>
            </a:r>
            <a:r>
              <a:rPr lang="en-US" sz="6000" err="1" smtClean="0">
                <a:solidFill>
                  <a:srgbClr val="FF0000"/>
                </a:solidFill>
                <a:latin typeface="Times New Roman" pitchFamily="18" charset="0"/>
                <a:cs typeface="Times New Roman" pitchFamily="18" charset="0"/>
              </a:rPr>
              <a:t>Phần</a:t>
            </a:r>
            <a:r>
              <a:rPr lang="en-US" sz="6000" smtClean="0">
                <a:solidFill>
                  <a:srgbClr val="FF0000"/>
                </a:solidFill>
                <a:latin typeface="Times New Roman" pitchFamily="18" charset="0"/>
                <a:cs typeface="Times New Roman" pitchFamily="18" charset="0"/>
              </a:rPr>
              <a:t> </a:t>
            </a:r>
            <a:r>
              <a:rPr lang="en-US" sz="6000" err="1" smtClean="0">
                <a:solidFill>
                  <a:srgbClr val="FF0000"/>
                </a:solidFill>
                <a:latin typeface="Times New Roman" pitchFamily="18" charset="0"/>
                <a:cs typeface="Times New Roman" pitchFamily="18" charset="0"/>
              </a:rPr>
              <a:t>cứng</a:t>
            </a:r>
            <a:r>
              <a:rPr lang="en-US" sz="6000" smtClean="0">
                <a:solidFill>
                  <a:srgbClr val="FF0000"/>
                </a:solidFill>
                <a:latin typeface="Times New Roman" pitchFamily="18" charset="0"/>
                <a:cs typeface="Times New Roman" pitchFamily="18" charset="0"/>
              </a:rPr>
              <a:t> </a:t>
            </a:r>
            <a:r>
              <a:rPr lang="en-US" sz="6000" err="1" smtClean="0">
                <a:solidFill>
                  <a:srgbClr val="FF0000"/>
                </a:solidFill>
                <a:latin typeface="Times New Roman" pitchFamily="18" charset="0"/>
                <a:cs typeface="Times New Roman" pitchFamily="18" charset="0"/>
              </a:rPr>
              <a:t>máy</a:t>
            </a:r>
            <a:r>
              <a:rPr lang="en-US" sz="6000" smtClean="0">
                <a:solidFill>
                  <a:srgbClr val="FF0000"/>
                </a:solidFill>
                <a:latin typeface="Times New Roman" pitchFamily="18" charset="0"/>
                <a:cs typeface="Times New Roman" pitchFamily="18" charset="0"/>
              </a:rPr>
              <a:t> </a:t>
            </a:r>
            <a:r>
              <a:rPr lang="en-US" sz="6000" err="1" smtClean="0">
                <a:solidFill>
                  <a:srgbClr val="FF0000"/>
                </a:solidFill>
                <a:latin typeface="Times New Roman" pitchFamily="18" charset="0"/>
                <a:cs typeface="Times New Roman" pitchFamily="18" charset="0"/>
              </a:rPr>
              <a:t>tính</a:t>
            </a:r>
            <a:endParaRPr lang="en-US" sz="6000">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3645024"/>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99" y="188609"/>
            <a:ext cx="1907704"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364088" y="5877272"/>
            <a:ext cx="3528392" cy="461665"/>
          </a:xfrm>
          <a:prstGeom prst="rect">
            <a:avLst/>
          </a:prstGeom>
        </p:spPr>
        <p:txBody>
          <a:bodyPr wrap="square">
            <a:spAutoFit/>
          </a:bodyPr>
          <a:lstStyle/>
          <a:p>
            <a:r>
              <a:rPr lang="en-US" sz="2400" smtClean="0">
                <a:solidFill>
                  <a:srgbClr val="002060"/>
                </a:solidFill>
                <a:latin typeface="Times New Roman" pitchFamily="18" charset="0"/>
                <a:cs typeface="Times New Roman" pitchFamily="18" charset="0"/>
              </a:rPr>
              <a:t>GV: </a:t>
            </a:r>
            <a:r>
              <a:rPr lang="en-US" sz="2400" err="1" smtClean="0">
                <a:solidFill>
                  <a:srgbClr val="002060"/>
                </a:solidFill>
                <a:latin typeface="Times New Roman" pitchFamily="18" charset="0"/>
                <a:cs typeface="Times New Roman" pitchFamily="18" charset="0"/>
              </a:rPr>
              <a:t>Lương</a:t>
            </a:r>
            <a:r>
              <a:rPr lang="en-US" sz="2400" baseline="0" smtClean="0">
                <a:solidFill>
                  <a:srgbClr val="002060"/>
                </a:solidFill>
                <a:latin typeface="Times New Roman" pitchFamily="18" charset="0"/>
                <a:cs typeface="Times New Roman" pitchFamily="18" charset="0"/>
              </a:rPr>
              <a:t> Minh </a:t>
            </a:r>
            <a:r>
              <a:rPr lang="en-US" sz="2400" baseline="0" err="1" smtClean="0">
                <a:solidFill>
                  <a:srgbClr val="002060"/>
                </a:solidFill>
                <a:latin typeface="Times New Roman" pitchFamily="18" charset="0"/>
                <a:cs typeface="Times New Roman" pitchFamily="18" charset="0"/>
              </a:rPr>
              <a:t>Dũng</a:t>
            </a:r>
            <a:endParaRPr lang="en-US" sz="240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6993166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404664"/>
            <a:ext cx="8229600" cy="990600"/>
          </a:xfrm>
        </p:spPr>
        <p:txBody>
          <a:bodyPr>
            <a:normAutofit fontScale="90000"/>
          </a:bodyPr>
          <a:lstStyle/>
          <a:p>
            <a:r>
              <a:rPr lang="en-US">
                <a:solidFill>
                  <a:srgbClr val="0070C0"/>
                </a:solidFill>
              </a:rPr>
              <a:t>Chương 1: Tổng quan tổ chức máy tính</a:t>
            </a: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5846" y="1268760"/>
            <a:ext cx="6640530" cy="35283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419872" y="5085184"/>
            <a:ext cx="2698175" cy="369332"/>
          </a:xfrm>
          <a:prstGeom prst="rect">
            <a:avLst/>
          </a:prstGeom>
        </p:spPr>
        <p:txBody>
          <a:bodyPr wrap="none">
            <a:spAutoFit/>
          </a:bodyPr>
          <a:lstStyle/>
          <a:p>
            <a:r>
              <a:rPr lang="en-US" i="1"/>
              <a:t>Hình 1.10: Các loại CPU</a:t>
            </a:r>
            <a:endParaRPr lang="en-US"/>
          </a:p>
        </p:txBody>
      </p:sp>
    </p:spTree>
    <p:extLst>
      <p:ext uri="{BB962C8B-B14F-4D97-AF65-F5344CB8AC3E}">
        <p14:creationId xmlns:p14="http://schemas.microsoft.com/office/powerpoint/2010/main" val="1402332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457200" y="1600200"/>
            <a:ext cx="8229600" cy="2908920"/>
          </a:xfrm>
        </p:spPr>
        <p:txBody>
          <a:bodyPr>
            <a:normAutofit lnSpcReduction="10000"/>
          </a:bodyPr>
          <a:lstStyle/>
          <a:p>
            <a:r>
              <a:rPr lang="en-US" b="1" i="1">
                <a:solidFill>
                  <a:srgbClr val="FF0000"/>
                </a:solidFill>
              </a:rPr>
              <a:t>2.5. Bộ nhớ trong ( RAM &amp; ROM)</a:t>
            </a:r>
            <a:endParaRPr lang="en-US">
              <a:solidFill>
                <a:srgbClr val="FF0000"/>
              </a:solidFill>
            </a:endParaRPr>
          </a:p>
          <a:p>
            <a:pPr marL="0" indent="0">
              <a:buNone/>
            </a:pPr>
            <a:r>
              <a:rPr lang="en-US" i="1">
                <a:solidFill>
                  <a:srgbClr val="00B050"/>
                </a:solidFill>
              </a:rPr>
              <a:t>ROM (Read Only Memory)</a:t>
            </a:r>
            <a:endParaRPr lang="en-US">
              <a:solidFill>
                <a:srgbClr val="00B050"/>
              </a:solidFill>
            </a:endParaRPr>
          </a:p>
          <a:p>
            <a:pPr marL="0" indent="0">
              <a:buNone/>
            </a:pPr>
            <a:r>
              <a:rPr lang="en-US" smtClean="0"/>
              <a:t>Đây </a:t>
            </a:r>
            <a:r>
              <a:rPr lang="en-US"/>
              <a:t>là bộ nhớ mà CPU chỉ có quyền đọc và thực hiện chứ không có quyền thay đổi nội dung vùng nhớ. Loại này chỉ được ghi một lần với thiết bị ghi đặc biệt. ROM thường được sử dụng để ghi các chương trình quan </a:t>
            </a:r>
            <a:r>
              <a:rPr lang="en-US" smtClean="0"/>
              <a:t>trọng như </a:t>
            </a:r>
            <a:r>
              <a:rPr lang="en-US"/>
              <a:t>chương trình khởi động, chương trình kiểm tra thiết bị v.v... Tiêu biểu trên Mainboard là ROMBIOS.</a:t>
            </a:r>
          </a:p>
          <a:p>
            <a:pPr marL="0" indent="0">
              <a:buNone/>
            </a:pPr>
            <a:endParaRPr lang="en-US"/>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4725144"/>
            <a:ext cx="4464496"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5480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5136232"/>
          </a:xfrm>
        </p:spPr>
        <p:txBody>
          <a:bodyPr/>
          <a:lstStyle/>
          <a:p>
            <a:r>
              <a:rPr lang="en-US" i="1">
                <a:solidFill>
                  <a:srgbClr val="00B050"/>
                </a:solidFill>
              </a:rPr>
              <a:t>RAM (Random Access Memory)</a:t>
            </a:r>
            <a:endParaRPr lang="en-US">
              <a:solidFill>
                <a:srgbClr val="00B050"/>
              </a:solidFill>
            </a:endParaRPr>
          </a:p>
          <a:p>
            <a:endParaRPr lang="en-US"/>
          </a:p>
        </p:txBody>
      </p:sp>
      <p:sp>
        <p:nvSpPr>
          <p:cNvPr id="4" name="Title 1"/>
          <p:cNvSpPr>
            <a:spLocks noGrp="1"/>
          </p:cNvSpPr>
          <p:nvPr>
            <p:ph type="title"/>
          </p:nvPr>
        </p:nvSpPr>
        <p:spPr>
          <a:xfrm>
            <a:off x="457200" y="533400"/>
            <a:ext cx="8229600" cy="879376"/>
          </a:xfrm>
        </p:spPr>
        <p:txBody>
          <a:bodyPr>
            <a:normAutofit fontScale="90000"/>
          </a:bodyPr>
          <a:lstStyle/>
          <a:p>
            <a:r>
              <a:rPr lang="en-US">
                <a:solidFill>
                  <a:srgbClr val="0070C0"/>
                </a:solidFill>
              </a:rPr>
              <a:t>Chương 1: Tổng quan tổ chức máy tính</a:t>
            </a:r>
            <a:endParaRPr lang="en-US"/>
          </a:p>
        </p:txBody>
      </p:sp>
      <p:sp>
        <p:nvSpPr>
          <p:cNvPr id="5" name="Rectangle 4"/>
          <p:cNvSpPr/>
          <p:nvPr/>
        </p:nvSpPr>
        <p:spPr>
          <a:xfrm>
            <a:off x="611560" y="1916832"/>
            <a:ext cx="8064896" cy="4247317"/>
          </a:xfrm>
          <a:prstGeom prst="rect">
            <a:avLst/>
          </a:prstGeom>
        </p:spPr>
        <p:txBody>
          <a:bodyPr wrap="square">
            <a:spAutoFit/>
          </a:bodyPr>
          <a:lstStyle/>
          <a:p>
            <a:r>
              <a:rPr lang="en-US"/>
              <a:t>Công dụng: Đây là phần chính mà CPU giao tiếp trong quá trình xử lý dữ liệu của mình, bởi loại này cho phép ghi và xóa dữ liệu nhiều lần giúp cho việc trao đổi dữ liệu trong quá trình xử lý của CPU thuận lợi hơn</a:t>
            </a:r>
          </a:p>
          <a:p>
            <a:r>
              <a:rPr lang="en-US"/>
              <a:t> </a:t>
            </a:r>
          </a:p>
          <a:p>
            <a:r>
              <a:rPr lang="en-US"/>
              <a:t>Đặc trưng:</a:t>
            </a:r>
          </a:p>
          <a:p>
            <a:r>
              <a:rPr lang="en-US"/>
              <a:t> </a:t>
            </a:r>
          </a:p>
          <a:p>
            <a:r>
              <a:rPr lang="en-US"/>
              <a:t>Dung lượng: tính bằng MB, GB.</a:t>
            </a:r>
          </a:p>
          <a:p>
            <a:r>
              <a:rPr lang="en-US"/>
              <a:t> </a:t>
            </a:r>
          </a:p>
          <a:p>
            <a:r>
              <a:rPr lang="en-US"/>
              <a:t>Tốc độ truyền dữ liệu (Bus): tính bằng Mhz.</a:t>
            </a:r>
          </a:p>
          <a:p>
            <a:r>
              <a:rPr lang="en-US"/>
              <a:t> </a:t>
            </a:r>
          </a:p>
          <a:p>
            <a:r>
              <a:rPr lang="en-US"/>
              <a:t>Phân loại:</a:t>
            </a:r>
          </a:p>
          <a:p>
            <a:r>
              <a:rPr lang="en-US"/>
              <a:t> </a:t>
            </a:r>
          </a:p>
          <a:p>
            <a:r>
              <a:rPr lang="en-US"/>
              <a:t>Giao diện SIMM – Single Inline Memory Module.</a:t>
            </a:r>
          </a:p>
          <a:p>
            <a:r>
              <a:rPr lang="en-US"/>
              <a:t> </a:t>
            </a:r>
          </a:p>
          <a:p>
            <a:r>
              <a:rPr lang="en-US"/>
              <a:t>Giao diện DIMM – Double Inline Memory Module.</a:t>
            </a:r>
          </a:p>
        </p:txBody>
      </p:sp>
    </p:spTree>
    <p:extLst>
      <p:ext uri="{BB962C8B-B14F-4D97-AF65-F5344CB8AC3E}">
        <p14:creationId xmlns:p14="http://schemas.microsoft.com/office/powerpoint/2010/main" val="2517391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457200" y="1412776"/>
            <a:ext cx="8229600" cy="504056"/>
          </a:xfrm>
        </p:spPr>
        <p:txBody>
          <a:bodyPr/>
          <a:lstStyle/>
          <a:p>
            <a:r>
              <a:rPr lang="en-US" b="1">
                <a:solidFill>
                  <a:srgbClr val="00B050"/>
                </a:solidFill>
              </a:rPr>
              <a:t>Các loại RAM thông dụng</a:t>
            </a:r>
            <a:endParaRPr lang="en-US">
              <a:solidFill>
                <a:srgbClr val="00B050"/>
              </a:solidFill>
            </a:endParaRPr>
          </a:p>
          <a:p>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5" y="1844825"/>
            <a:ext cx="3960440" cy="10081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8268" y="3011361"/>
            <a:ext cx="4741764" cy="553998"/>
          </a:xfrm>
          <a:prstGeom prst="rect">
            <a:avLst/>
          </a:prstGeom>
        </p:spPr>
        <p:txBody>
          <a:bodyPr wrap="square">
            <a:spAutoFit/>
          </a:bodyPr>
          <a:lstStyle/>
          <a:p>
            <a:r>
              <a:rPr lang="en-US" sz="1200" i="1"/>
              <a:t>Hình 1.12: Một trong những lại SDR-SDRAM</a:t>
            </a:r>
            <a:endParaRPr lang="en-US" sz="1200"/>
          </a:p>
          <a:p>
            <a:r>
              <a:rPr lang="en-US"/>
              <a:t> </a:t>
            </a: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1818352"/>
            <a:ext cx="4383088" cy="102076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261520" y="2965194"/>
            <a:ext cx="4572000" cy="276999"/>
          </a:xfrm>
          <a:prstGeom prst="rect">
            <a:avLst/>
          </a:prstGeom>
        </p:spPr>
        <p:txBody>
          <a:bodyPr>
            <a:spAutoFit/>
          </a:bodyPr>
          <a:lstStyle/>
          <a:p>
            <a:r>
              <a:rPr lang="en-US" sz="1200" i="1"/>
              <a:t>Hình 1.13: Một trong những lại DDR-SDRAM</a:t>
            </a:r>
            <a:endParaRPr lang="en-US" sz="1200"/>
          </a:p>
        </p:txBody>
      </p:sp>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288360"/>
            <a:ext cx="4355976" cy="12414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4091" y="4557723"/>
            <a:ext cx="2845651" cy="276999"/>
          </a:xfrm>
          <a:prstGeom prst="rect">
            <a:avLst/>
          </a:prstGeom>
        </p:spPr>
        <p:txBody>
          <a:bodyPr wrap="none">
            <a:spAutoFit/>
          </a:bodyPr>
          <a:lstStyle/>
          <a:p>
            <a:r>
              <a:rPr lang="en-US" sz="1200" i="1"/>
              <a:t>Hình 1.14: DDR2-SDRAM với 240 Pins</a:t>
            </a:r>
            <a:endParaRPr lang="en-US" sz="1200"/>
          </a:p>
        </p:txBody>
      </p:sp>
      <p:pic>
        <p:nvPicPr>
          <p:cNvPr id="410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4400" y="3377259"/>
            <a:ext cx="4313237" cy="10636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067945" y="4455013"/>
            <a:ext cx="5184575" cy="307777"/>
          </a:xfrm>
          <a:prstGeom prst="rect">
            <a:avLst/>
          </a:prstGeom>
        </p:spPr>
        <p:txBody>
          <a:bodyPr wrap="square">
            <a:spAutoFit/>
          </a:bodyPr>
          <a:lstStyle/>
          <a:p>
            <a:r>
              <a:rPr lang="en-US" sz="1400" i="1"/>
              <a:t>Hình 1.15: DDR3-SDRAM: Thế hệ RAM tiên tiến nhất hiện nay</a:t>
            </a:r>
            <a:endParaRPr lang="en-US" sz="1400"/>
          </a:p>
        </p:txBody>
      </p:sp>
      <p:pic>
        <p:nvPicPr>
          <p:cNvPr id="4102"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6381" y="4941168"/>
            <a:ext cx="3722687" cy="97313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39794" y="6237312"/>
            <a:ext cx="3236784" cy="369332"/>
          </a:xfrm>
          <a:prstGeom prst="rect">
            <a:avLst/>
          </a:prstGeom>
        </p:spPr>
        <p:txBody>
          <a:bodyPr wrap="none">
            <a:spAutoFit/>
          </a:bodyPr>
          <a:lstStyle/>
          <a:p>
            <a:r>
              <a:rPr lang="en-US" i="1"/>
              <a:t>Hình 1.16 : Một loại RAMBUS</a:t>
            </a:r>
            <a:endParaRPr lang="en-US"/>
          </a:p>
        </p:txBody>
      </p:sp>
    </p:spTree>
    <p:extLst>
      <p:ext uri="{BB962C8B-B14F-4D97-AF65-F5344CB8AC3E}">
        <p14:creationId xmlns:p14="http://schemas.microsoft.com/office/powerpoint/2010/main" val="3086969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457200" y="1600200"/>
            <a:ext cx="8229600" cy="388640"/>
          </a:xfrm>
        </p:spPr>
        <p:txBody>
          <a:bodyPr>
            <a:normAutofit fontScale="92500" lnSpcReduction="20000"/>
          </a:bodyPr>
          <a:lstStyle/>
          <a:p>
            <a:r>
              <a:rPr lang="en-US" b="1">
                <a:solidFill>
                  <a:srgbClr val="00B050"/>
                </a:solidFill>
              </a:rPr>
              <a:t>Sự khác biệt giữa DDR vàDDR2</a:t>
            </a:r>
            <a:endParaRPr lang="en-US">
              <a:solidFill>
                <a:srgbClr val="00B050"/>
              </a:solidFill>
            </a:endParaRPr>
          </a:p>
          <a:p>
            <a:endParaRPr lang="en-US"/>
          </a:p>
        </p:txBody>
      </p:sp>
      <p:sp>
        <p:nvSpPr>
          <p:cNvPr id="4" name="Rectangle 3"/>
          <p:cNvSpPr/>
          <p:nvPr/>
        </p:nvSpPr>
        <p:spPr>
          <a:xfrm>
            <a:off x="611560" y="2060848"/>
            <a:ext cx="7992888" cy="1477328"/>
          </a:xfrm>
          <a:prstGeom prst="rect">
            <a:avLst/>
          </a:prstGeom>
        </p:spPr>
        <p:txBody>
          <a:bodyPr wrap="square">
            <a:spAutoFit/>
          </a:bodyPr>
          <a:lstStyle/>
          <a:p>
            <a:r>
              <a:rPr lang="en-US"/>
              <a:t>Dù bộ nhớ DDR2 đã xuất hiện trong rất nhiều sản phẩm, nhưng bộ nhớ DDR vẫn còn trên thị trường và còn dùng nhiều. DDR2 và DDR khác nhau về chức năng, tính năng, và cả hình dáng bên ngoài. mặc dù DDR và DDR2 khác nhau về số lượng chân nhưng vẫn khó cho người dùng phân biệt chúng, nếu nhìn sơ qua chúng rất giống nhau.</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09" y="3538176"/>
            <a:ext cx="4258460" cy="200501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3" y="3538176"/>
            <a:ext cx="4536503" cy="20162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5509" y="5877272"/>
            <a:ext cx="4572000" cy="276999"/>
          </a:xfrm>
          <a:prstGeom prst="rect">
            <a:avLst/>
          </a:prstGeom>
        </p:spPr>
        <p:txBody>
          <a:bodyPr>
            <a:spAutoFit/>
          </a:bodyPr>
          <a:lstStyle/>
          <a:p>
            <a:r>
              <a:rPr lang="en-US" sz="1200" i="1"/>
              <a:t>Hình 1.17: Khác biệt về điểm tiếp xúc giữa DDR và DDR2</a:t>
            </a:r>
            <a:endParaRPr lang="en-US" sz="1200"/>
          </a:p>
        </p:txBody>
      </p:sp>
      <p:sp>
        <p:nvSpPr>
          <p:cNvPr id="6" name="Rectangle 5"/>
          <p:cNvSpPr/>
          <p:nvPr/>
        </p:nvSpPr>
        <p:spPr>
          <a:xfrm>
            <a:off x="4474012" y="5843345"/>
            <a:ext cx="4572000" cy="276999"/>
          </a:xfrm>
          <a:prstGeom prst="rect">
            <a:avLst/>
          </a:prstGeom>
        </p:spPr>
        <p:txBody>
          <a:bodyPr>
            <a:spAutoFit/>
          </a:bodyPr>
          <a:lstStyle/>
          <a:p>
            <a:r>
              <a:rPr lang="en-US" sz="1200" i="1"/>
              <a:t>Hình 1.18: Khác biệt về tiếp xúc góc giữa DDR2 và DDR3.</a:t>
            </a:r>
            <a:endParaRPr lang="en-US" sz="1200"/>
          </a:p>
        </p:txBody>
      </p:sp>
    </p:spTree>
    <p:extLst>
      <p:ext uri="{BB962C8B-B14F-4D97-AF65-F5344CB8AC3E}">
        <p14:creationId xmlns:p14="http://schemas.microsoft.com/office/powerpoint/2010/main" val="34868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395536" y="1484784"/>
            <a:ext cx="8229600" cy="532656"/>
          </a:xfrm>
        </p:spPr>
        <p:txBody>
          <a:bodyPr/>
          <a:lstStyle/>
          <a:p>
            <a:r>
              <a:rPr lang="en-US" b="1" i="1">
                <a:solidFill>
                  <a:srgbClr val="FF0000"/>
                </a:solidFill>
              </a:rPr>
              <a:t>2.6. Bộ nhớ ngoài</a:t>
            </a:r>
            <a:endParaRPr lang="en-US">
              <a:solidFill>
                <a:srgbClr val="FF0000"/>
              </a:solidFill>
            </a:endParaRPr>
          </a:p>
          <a:p>
            <a:endParaRPr lang="en-US"/>
          </a:p>
        </p:txBody>
      </p:sp>
      <p:sp>
        <p:nvSpPr>
          <p:cNvPr id="14" name="Rectangle 13"/>
          <p:cNvSpPr/>
          <p:nvPr/>
        </p:nvSpPr>
        <p:spPr>
          <a:xfrm>
            <a:off x="683567" y="1988840"/>
            <a:ext cx="4370107" cy="369332"/>
          </a:xfrm>
          <a:prstGeom prst="rect">
            <a:avLst/>
          </a:prstGeom>
        </p:spPr>
        <p:txBody>
          <a:bodyPr wrap="none">
            <a:spAutoFit/>
          </a:bodyPr>
          <a:lstStyle/>
          <a:p>
            <a:r>
              <a:rPr lang="en-US" i="1" smtClean="0">
                <a:solidFill>
                  <a:srgbClr val="00B050"/>
                </a:solidFill>
              </a:rPr>
              <a:t>2.6 Ổ </a:t>
            </a:r>
            <a:r>
              <a:rPr lang="en-US" i="1">
                <a:solidFill>
                  <a:srgbClr val="00B050"/>
                </a:solidFill>
              </a:rPr>
              <a:t>đĩa cứng (HDD – Hard Disk Driver</a:t>
            </a:r>
            <a:r>
              <a:rPr lang="en-US" i="1"/>
              <a:t>)</a:t>
            </a:r>
            <a:endParaRPr lang="en-US"/>
          </a:p>
        </p:txBody>
      </p:sp>
      <p:sp>
        <p:nvSpPr>
          <p:cNvPr id="15" name="Rectangle 14"/>
          <p:cNvSpPr/>
          <p:nvPr/>
        </p:nvSpPr>
        <p:spPr>
          <a:xfrm>
            <a:off x="719126" y="2358172"/>
            <a:ext cx="7885322" cy="2246769"/>
          </a:xfrm>
          <a:prstGeom prst="rect">
            <a:avLst/>
          </a:prstGeom>
        </p:spPr>
        <p:txBody>
          <a:bodyPr wrap="square">
            <a:spAutoFit/>
          </a:bodyPr>
          <a:lstStyle/>
          <a:p>
            <a:r>
              <a:rPr lang="en-US" sz="2000">
                <a:latin typeface="Times New Roman" pitchFamily="18" charset="0"/>
                <a:cs typeface="Times New Roman" pitchFamily="18" charset="0"/>
              </a:rPr>
              <a:t>Đĩa cứng cũng là một loại đĩa từ có cấu trúc và cách làm việc giống như đĩa mềm, nhưng nó gồm 1 hay nhiều lá được xếp đồng trục với nhau và được đặt trong một vỏ kim loại kết hợp với bộ điều khiển thành ổ đĩa cứng. Do mỗi lá đĩa có dung lượng lớn hơn đĩa mềm và gồm nhiều lá nên ổ cứng có dung lượng rất lớn và có tốc độ truy cập rất cao. Hiện nay có rất nhiều loại đĩa cứng có tốc độ cao và dung lượng hàng trăm GB như Seagate, Maxtor, Samsung, Hitachi v.v...</a:t>
            </a:r>
          </a:p>
        </p:txBody>
      </p:sp>
    </p:spTree>
    <p:extLst>
      <p:ext uri="{BB962C8B-B14F-4D97-AF65-F5344CB8AC3E}">
        <p14:creationId xmlns:p14="http://schemas.microsoft.com/office/powerpoint/2010/main" val="1957948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395536" y="1412776"/>
            <a:ext cx="8229600" cy="604664"/>
          </a:xfrm>
        </p:spPr>
        <p:txBody>
          <a:bodyPr/>
          <a:lstStyle/>
          <a:p>
            <a:r>
              <a:rPr lang="en-US" b="1" i="1">
                <a:solidFill>
                  <a:srgbClr val="00B050"/>
                </a:solidFill>
              </a:rPr>
              <a:t>Cách tổ chức vật lý của đĩa cứng</a:t>
            </a:r>
            <a:endParaRPr lang="en-US">
              <a:solidFill>
                <a:srgbClr val="00B050"/>
              </a:solidFill>
            </a:endParaRPr>
          </a:p>
          <a:p>
            <a:endParaRPr lang="en-US"/>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2276872"/>
            <a:ext cx="6264696"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437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84784"/>
            <a:ext cx="8229600" cy="532656"/>
          </a:xfrm>
        </p:spPr>
        <p:txBody>
          <a:bodyPr/>
          <a:lstStyle/>
          <a:p>
            <a:pPr marL="0" indent="0">
              <a:buNone/>
            </a:pPr>
            <a:r>
              <a:rPr lang="en-US" b="1" i="1">
                <a:solidFill>
                  <a:srgbClr val="00B050"/>
                </a:solidFill>
              </a:rPr>
              <a:t>. </a:t>
            </a:r>
            <a:r>
              <a:rPr lang="en-US" b="1" i="1" smtClean="0">
                <a:solidFill>
                  <a:srgbClr val="00B050"/>
                </a:solidFill>
              </a:rPr>
              <a:t>Cách </a:t>
            </a:r>
            <a:r>
              <a:rPr lang="en-US" b="1" i="1">
                <a:solidFill>
                  <a:srgbClr val="00B050"/>
                </a:solidFill>
              </a:rPr>
              <a:t>tổ chức logic ổ đĩa cứng</a:t>
            </a:r>
            <a:endParaRPr lang="en-US">
              <a:solidFill>
                <a:srgbClr val="00B050"/>
              </a:solidFill>
            </a:endParaRPr>
          </a:p>
        </p:txBody>
      </p:sp>
      <p:sp>
        <p:nvSpPr>
          <p:cNvPr id="4"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060848"/>
            <a:ext cx="619268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9552" y="4077072"/>
            <a:ext cx="7920880" cy="2308324"/>
          </a:xfrm>
          <a:prstGeom prst="rect">
            <a:avLst/>
          </a:prstGeom>
        </p:spPr>
        <p:txBody>
          <a:bodyPr wrap="square">
            <a:spAutoFit/>
          </a:bodyPr>
          <a:lstStyle/>
          <a:p>
            <a:r>
              <a:rPr lang="en-US" b="1" i="1"/>
              <a:t>Master Boot Record</a:t>
            </a:r>
            <a:endParaRPr lang="en-US"/>
          </a:p>
          <a:p>
            <a:r>
              <a:rPr lang="en-US"/>
              <a:t> </a:t>
            </a:r>
          </a:p>
          <a:p>
            <a:r>
              <a:rPr lang="en-US"/>
              <a:t>Master Boot Record là Sector đầu tiên của ổ đĩa cứng, nó chứa các thông tin về các PARTIITION như số thứ tự, tên ổ đĩa logic, trạng thái, kích thước của PARTITION v.v.. gọi là các điểm vào. Mỗi Master Boot Record có thể quản lý 4 điểm vào mỗi điểm vào có kích thước 16 byte, như vậy cần 64 byte để lưu giữ các điểm vào này gọi là bảng PARTITION. Không gian còn lại của Sector này được lưu trữ chương trình Bootrap của đĩa khởi động.</a:t>
            </a:r>
          </a:p>
        </p:txBody>
      </p:sp>
    </p:spTree>
    <p:extLst>
      <p:ext uri="{BB962C8B-B14F-4D97-AF65-F5344CB8AC3E}">
        <p14:creationId xmlns:p14="http://schemas.microsoft.com/office/powerpoint/2010/main" val="4084998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556792"/>
            <a:ext cx="8229600" cy="532656"/>
          </a:xfrm>
        </p:spPr>
        <p:txBody>
          <a:bodyPr/>
          <a:lstStyle/>
          <a:p>
            <a:r>
              <a:rPr lang="en-US" b="1" i="1">
                <a:solidFill>
                  <a:srgbClr val="00B050"/>
                </a:solidFill>
              </a:rPr>
              <a:t>Kiểu giao diện HDD</a:t>
            </a:r>
            <a:endParaRPr lang="en-US">
              <a:solidFill>
                <a:srgbClr val="00B050"/>
              </a:solidFill>
            </a:endParaRPr>
          </a:p>
        </p:txBody>
      </p:sp>
      <p:sp>
        <p:nvSpPr>
          <p:cNvPr id="4"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263" y="2132856"/>
            <a:ext cx="6330081" cy="15841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244833" y="3872081"/>
            <a:ext cx="4946985" cy="553998"/>
          </a:xfrm>
          <a:prstGeom prst="rect">
            <a:avLst/>
          </a:prstGeom>
        </p:spPr>
        <p:txBody>
          <a:bodyPr wrap="square">
            <a:spAutoFit/>
          </a:bodyPr>
          <a:lstStyle/>
          <a:p>
            <a:r>
              <a:rPr lang="en-US"/>
              <a:t> </a:t>
            </a:r>
          </a:p>
          <a:p>
            <a:r>
              <a:rPr lang="en-US" sz="1200" i="1"/>
              <a:t>Hình 1.20: Chuẩn giao tiếp IDE và SATA</a:t>
            </a:r>
            <a:endParaRPr lang="en-US" sz="1200"/>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4426079"/>
            <a:ext cx="4608512" cy="243192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5"/>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7"/>
          <p:cNvSpPr/>
          <p:nvPr/>
        </p:nvSpPr>
        <p:spPr>
          <a:xfrm>
            <a:off x="323528" y="5457373"/>
            <a:ext cx="3578800" cy="369332"/>
          </a:xfrm>
          <a:prstGeom prst="rect">
            <a:avLst/>
          </a:prstGeom>
        </p:spPr>
        <p:txBody>
          <a:bodyPr wrap="none">
            <a:spAutoFit/>
          </a:bodyPr>
          <a:lstStyle/>
          <a:p>
            <a:r>
              <a:rPr lang="en-US"/>
              <a:t>Bảng so sánh giữa ATA và SATA:</a:t>
            </a:r>
          </a:p>
        </p:txBody>
      </p:sp>
    </p:spTree>
    <p:extLst>
      <p:ext uri="{BB962C8B-B14F-4D97-AF65-F5344CB8AC3E}">
        <p14:creationId xmlns:p14="http://schemas.microsoft.com/office/powerpoint/2010/main" val="27030372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792088"/>
          </a:xfrm>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457200" y="1340768"/>
            <a:ext cx="8229600" cy="5136232"/>
          </a:xfrm>
        </p:spPr>
        <p:txBody>
          <a:bodyPr/>
          <a:lstStyle/>
          <a:p>
            <a:r>
              <a:rPr lang="en-US" smtClean="0">
                <a:solidFill>
                  <a:srgbClr val="00B050"/>
                </a:solidFill>
              </a:rPr>
              <a:t>Môt số thiết bị khác</a:t>
            </a:r>
            <a:endParaRPr lang="en-US">
              <a:solidFill>
                <a:srgbClr val="00B050"/>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208" y="1916832"/>
            <a:ext cx="276225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5471" y="1569485"/>
            <a:ext cx="464820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208" y="3572159"/>
            <a:ext cx="279082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3519" y="3572159"/>
            <a:ext cx="4516438" cy="1568450"/>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283" y="5445224"/>
            <a:ext cx="2324100" cy="1249363"/>
          </a:xfrm>
          <a:prstGeom prst="rect">
            <a:avLst/>
          </a:prstGeom>
          <a:noFill/>
          <a:extLst>
            <a:ext uri="{909E8E84-426E-40DD-AFC4-6F175D3DCCD1}">
              <a14:hiddenFill xmlns:a14="http://schemas.microsoft.com/office/drawing/2010/main">
                <a:solidFill>
                  <a:srgbClr val="FFFFFF"/>
                </a:solidFill>
              </a14:hiddenFill>
            </a:ext>
          </a:extLst>
        </p:spPr>
      </p:pic>
      <p:pic>
        <p:nvPicPr>
          <p:cNvPr id="1127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79107" y="5043452"/>
            <a:ext cx="2136775" cy="1657350"/>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39571" y="5140609"/>
            <a:ext cx="2764631" cy="1618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2887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LỤC</a:t>
            </a:r>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45159644"/>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0612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35280" cy="990600"/>
          </a:xfrm>
        </p:spPr>
        <p:txBody>
          <a:bodyPr>
            <a:normAutofit fontScale="90000"/>
          </a:bodyPr>
          <a:lstStyle/>
          <a:p>
            <a:pPr lvl="0"/>
            <a:r>
              <a:rPr lang="en-US">
                <a:solidFill>
                  <a:srgbClr val="0070C0"/>
                </a:solidFill>
              </a:rPr>
              <a:t>Chương 2: Phân hoạch, cấu hình hệ thống</a:t>
            </a:r>
            <a:br>
              <a:rPr lang="en-US">
                <a:solidFill>
                  <a:srgbClr val="0070C0"/>
                </a:solidFill>
              </a:rPr>
            </a:br>
            <a:endParaRPr lang="en-US">
              <a:solidFill>
                <a:srgbClr val="0070C0"/>
              </a:solidFill>
            </a:endParaRPr>
          </a:p>
        </p:txBody>
      </p:sp>
      <p:sp>
        <p:nvSpPr>
          <p:cNvPr id="3" name="Content Placeholder 2"/>
          <p:cNvSpPr>
            <a:spLocks noGrp="1"/>
          </p:cNvSpPr>
          <p:nvPr>
            <p:ph idx="1"/>
          </p:nvPr>
        </p:nvSpPr>
        <p:spPr>
          <a:xfrm>
            <a:off x="395536" y="1196752"/>
            <a:ext cx="8229600" cy="504056"/>
          </a:xfrm>
        </p:spPr>
        <p:txBody>
          <a:bodyPr/>
          <a:lstStyle/>
          <a:p>
            <a:r>
              <a:rPr lang="en-US">
                <a:solidFill>
                  <a:srgbClr val="FF0000"/>
                </a:solidFill>
              </a:rPr>
              <a:t> </a:t>
            </a:r>
            <a:r>
              <a:rPr lang="en-US" b="1" smtClean="0">
                <a:solidFill>
                  <a:srgbClr val="FF0000"/>
                </a:solidFill>
              </a:rPr>
              <a:t>1 </a:t>
            </a:r>
            <a:r>
              <a:rPr lang="en-US" b="1">
                <a:solidFill>
                  <a:srgbClr val="FF0000"/>
                </a:solidFill>
              </a:rPr>
              <a:t>Các thiết bị cơ </a:t>
            </a:r>
            <a:r>
              <a:rPr lang="en-US" b="1" smtClean="0">
                <a:solidFill>
                  <a:srgbClr val="FF0000"/>
                </a:solidFill>
              </a:rPr>
              <a:t>bản</a:t>
            </a:r>
            <a:endParaRPr lang="en-US">
              <a:solidFill>
                <a:srgbClr val="FF0000"/>
              </a:solidFill>
            </a:endParaRPr>
          </a:p>
          <a:p>
            <a:endParaRPr lang="en-US"/>
          </a:p>
        </p:txBody>
      </p:sp>
      <p:sp>
        <p:nvSpPr>
          <p:cNvPr id="4" name="Rectangle 3"/>
          <p:cNvSpPr/>
          <p:nvPr/>
        </p:nvSpPr>
        <p:spPr>
          <a:xfrm>
            <a:off x="308961" y="1916832"/>
            <a:ext cx="8496944" cy="1477328"/>
          </a:xfrm>
          <a:prstGeom prst="rect">
            <a:avLst/>
          </a:prstGeom>
        </p:spPr>
        <p:txBody>
          <a:bodyPr wrap="square">
            <a:spAutoFit/>
          </a:bodyPr>
          <a:lstStyle/>
          <a:p>
            <a:r>
              <a:rPr lang="en-US" i="1"/>
              <a:t>Sau đây là tất cả các thành phần cần thiết để chuẩn bị cho việc ráp máy.</a:t>
            </a:r>
            <a:endParaRPr lang="en-US"/>
          </a:p>
          <a:p>
            <a:endParaRPr lang="en-US"/>
          </a:p>
          <a:p>
            <a:r>
              <a:rPr lang="en-US"/>
              <a:t>Hộp máy và bộ </a:t>
            </a:r>
            <a:r>
              <a:rPr lang="en-US" smtClean="0"/>
              <a:t>nguồn, Bo </a:t>
            </a:r>
            <a:r>
              <a:rPr lang="en-US"/>
              <a:t>mạch </a:t>
            </a:r>
            <a:r>
              <a:rPr lang="en-US" smtClean="0"/>
              <a:t>chủ, CPU và quạt, RAM,</a:t>
            </a:r>
            <a:r>
              <a:rPr lang="en-US"/>
              <a:t> </a:t>
            </a:r>
            <a:r>
              <a:rPr lang="en-US" smtClean="0"/>
              <a:t>Ổ </a:t>
            </a:r>
            <a:r>
              <a:rPr lang="en-US"/>
              <a:t>đĩa </a:t>
            </a:r>
            <a:r>
              <a:rPr lang="en-US" smtClean="0"/>
              <a:t>cứng, Ổ </a:t>
            </a:r>
            <a:r>
              <a:rPr lang="en-US"/>
              <a:t>đĩa </a:t>
            </a:r>
            <a:r>
              <a:rPr lang="en-US" smtClean="0"/>
              <a:t>mềm</a:t>
            </a:r>
          </a:p>
          <a:p>
            <a:r>
              <a:rPr lang="en-US" smtClean="0"/>
              <a:t>Ổ đĩa CDROM, Màn hình, Card </a:t>
            </a:r>
            <a:r>
              <a:rPr lang="en-US"/>
              <a:t>âm </a:t>
            </a:r>
            <a:r>
              <a:rPr lang="en-US" smtClean="0"/>
              <a:t>thanh, Card </a:t>
            </a:r>
            <a:r>
              <a:rPr lang="en-US"/>
              <a:t>đồ </a:t>
            </a:r>
            <a:r>
              <a:rPr lang="en-US" smtClean="0"/>
              <a:t>họa Card mạng Bàn phím Chuột</a:t>
            </a:r>
            <a:r>
              <a:rPr lang="en-US"/>
              <a:t> </a:t>
            </a:r>
            <a:r>
              <a:rPr lang="en-US" smtClean="0"/>
              <a:t>Cáp IDE/SATA Cáp </a:t>
            </a:r>
            <a:r>
              <a:rPr lang="en-US"/>
              <a:t>ổ đĩa </a:t>
            </a:r>
            <a:r>
              <a:rPr lang="en-US" smtClean="0"/>
              <a:t>mềm Cáp </a:t>
            </a:r>
            <a:r>
              <a:rPr lang="en-US"/>
              <a:t>audio ổ đĩa CDROM</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3645024"/>
            <a:ext cx="4214813" cy="19653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619672" y="4443020"/>
            <a:ext cx="1107996" cy="369332"/>
          </a:xfrm>
          <a:prstGeom prst="rect">
            <a:avLst/>
          </a:prstGeom>
        </p:spPr>
        <p:txBody>
          <a:bodyPr wrap="none">
            <a:spAutoFit/>
          </a:bodyPr>
          <a:lstStyle/>
          <a:p>
            <a:r>
              <a:rPr lang="en-US" b="1"/>
              <a:t>Dụng cụ</a:t>
            </a:r>
          </a:p>
        </p:txBody>
      </p:sp>
      <p:sp>
        <p:nvSpPr>
          <p:cNvPr id="6" name="Rectangle 5"/>
          <p:cNvSpPr/>
          <p:nvPr/>
        </p:nvSpPr>
        <p:spPr>
          <a:xfrm>
            <a:off x="3564113" y="5805264"/>
            <a:ext cx="4070345" cy="369332"/>
          </a:xfrm>
          <a:prstGeom prst="rect">
            <a:avLst/>
          </a:prstGeom>
        </p:spPr>
        <p:txBody>
          <a:bodyPr wrap="none">
            <a:spAutoFit/>
          </a:bodyPr>
          <a:lstStyle/>
          <a:p>
            <a:r>
              <a:rPr lang="en-US" i="1"/>
              <a:t>Hình 2.1: Dụng cụ cần thiết để lắp ráp</a:t>
            </a:r>
            <a:endParaRPr lang="en-US"/>
          </a:p>
        </p:txBody>
      </p:sp>
    </p:spTree>
    <p:extLst>
      <p:ext uri="{BB962C8B-B14F-4D97-AF65-F5344CB8AC3E}">
        <p14:creationId xmlns:p14="http://schemas.microsoft.com/office/powerpoint/2010/main" val="3903941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br>
              <a:rPr lang="en-US">
                <a:solidFill>
                  <a:srgbClr val="0070C0"/>
                </a:solidFill>
              </a:rPr>
            </a:br>
            <a:endParaRPr lang="en-US"/>
          </a:p>
        </p:txBody>
      </p:sp>
      <p:sp>
        <p:nvSpPr>
          <p:cNvPr id="3" name="Content Placeholder 2"/>
          <p:cNvSpPr>
            <a:spLocks noGrp="1"/>
          </p:cNvSpPr>
          <p:nvPr>
            <p:ph idx="1"/>
          </p:nvPr>
        </p:nvSpPr>
        <p:spPr>
          <a:xfrm>
            <a:off x="467544" y="1340768"/>
            <a:ext cx="8229600" cy="504056"/>
          </a:xfrm>
        </p:spPr>
        <p:txBody>
          <a:bodyPr/>
          <a:lstStyle/>
          <a:p>
            <a:r>
              <a:rPr lang="en-US" b="1" i="1" smtClean="0">
                <a:solidFill>
                  <a:srgbClr val="FF0000"/>
                </a:solidFill>
              </a:rPr>
              <a:t>Lắp </a:t>
            </a:r>
            <a:r>
              <a:rPr lang="en-US" b="1" i="1">
                <a:solidFill>
                  <a:srgbClr val="FF0000"/>
                </a:solidFill>
              </a:rPr>
              <a:t>đặt CPU và quạt làm mát CPU</a:t>
            </a:r>
            <a:endParaRPr lang="en-US">
              <a:solidFill>
                <a:srgbClr val="FF0000"/>
              </a:solidFill>
            </a:endParaRPr>
          </a:p>
          <a:p>
            <a:endParaRPr lang="en-US"/>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1988840"/>
            <a:ext cx="5832648"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3576495"/>
            <a:ext cx="5688632" cy="3068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178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124744"/>
            <a:ext cx="8229600" cy="504056"/>
          </a:xfrm>
        </p:spPr>
        <p:txBody>
          <a:bodyPr/>
          <a:lstStyle/>
          <a:p>
            <a:pPr marL="0" indent="0">
              <a:buNone/>
            </a:pPr>
            <a:r>
              <a:rPr lang="en-US" b="1" i="1">
                <a:solidFill>
                  <a:srgbClr val="FF0000"/>
                </a:solidFill>
              </a:rPr>
              <a:t>Lắp quạt cho CPU và lắp dây cấp nguồn cho quạt:</a:t>
            </a:r>
            <a:endParaRPr lang="en-US">
              <a:solidFill>
                <a:srgbClr val="FF0000"/>
              </a:solidFill>
            </a:endParaRPr>
          </a:p>
        </p:txBody>
      </p:sp>
      <p:sp>
        <p:nvSpPr>
          <p:cNvPr id="4" name="Title 1"/>
          <p:cNvSpPr>
            <a:spLocks noGrp="1"/>
          </p:cNvSpPr>
          <p:nvPr>
            <p:ph type="title"/>
          </p:nvPr>
        </p:nvSpPr>
        <p:spPr>
          <a:xfrm>
            <a:off x="457200" y="533400"/>
            <a:ext cx="8686800" cy="807368"/>
          </a:xfrm>
        </p:spPr>
        <p:txBody>
          <a:bodyPr>
            <a:normAutofit fontScale="90000"/>
          </a:bodyPr>
          <a:lstStyle/>
          <a:p>
            <a:r>
              <a:rPr lang="en-US">
                <a:solidFill>
                  <a:srgbClr val="0070C0"/>
                </a:solidFill>
              </a:rPr>
              <a:t>Chương 2: Phân hoạch, cấu hình hệ thống</a:t>
            </a:r>
            <a:br>
              <a:rPr lang="en-US">
                <a:solidFill>
                  <a:srgbClr val="0070C0"/>
                </a:solidFill>
              </a:rPr>
            </a:br>
            <a:endParaRPr lang="en-US"/>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1628800"/>
            <a:ext cx="4248472" cy="17281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070760" y="3563724"/>
            <a:ext cx="3634328" cy="369332"/>
          </a:xfrm>
          <a:prstGeom prst="rect">
            <a:avLst/>
          </a:prstGeom>
        </p:spPr>
        <p:txBody>
          <a:bodyPr wrap="none">
            <a:spAutoFit/>
          </a:bodyPr>
          <a:lstStyle/>
          <a:p>
            <a:r>
              <a:rPr lang="en-US" i="1"/>
              <a:t>Hình 2.5: Gắn quạt tản nhiệt CPU</a:t>
            </a:r>
            <a:endParaRPr lang="en-US"/>
          </a:p>
        </p:txBody>
      </p:sp>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5914" y="4149080"/>
            <a:ext cx="5235575" cy="15906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028484" y="5797590"/>
            <a:ext cx="5063796" cy="369332"/>
          </a:xfrm>
          <a:prstGeom prst="rect">
            <a:avLst/>
          </a:prstGeom>
        </p:spPr>
        <p:txBody>
          <a:bodyPr wrap="square">
            <a:spAutoFit/>
          </a:bodyPr>
          <a:lstStyle/>
          <a:p>
            <a:r>
              <a:rPr lang="en-US" i="1"/>
              <a:t>Hình 2.6: Gắn dây cấp nguồn cho quạt tản nhiệt</a:t>
            </a:r>
            <a:endParaRPr lang="en-US"/>
          </a:p>
        </p:txBody>
      </p:sp>
    </p:spTree>
    <p:extLst>
      <p:ext uri="{BB962C8B-B14F-4D97-AF65-F5344CB8AC3E}">
        <p14:creationId xmlns:p14="http://schemas.microsoft.com/office/powerpoint/2010/main" val="16346081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br>
              <a:rPr lang="en-US">
                <a:solidFill>
                  <a:srgbClr val="0070C0"/>
                </a:solidFill>
              </a:rPr>
            </a:br>
            <a:endParaRPr lang="en-US"/>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7" y="1340768"/>
            <a:ext cx="3960440" cy="12715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51520" y="2771231"/>
            <a:ext cx="4572000" cy="276999"/>
          </a:xfrm>
          <a:prstGeom prst="rect">
            <a:avLst/>
          </a:prstGeom>
        </p:spPr>
        <p:txBody>
          <a:bodyPr>
            <a:spAutoFit/>
          </a:bodyPr>
          <a:lstStyle/>
          <a:p>
            <a:r>
              <a:rPr lang="en-US" sz="1200" i="1"/>
              <a:t>Hình 2.7: Vị trí mũi tên trên chốt đẩy của quạt</a:t>
            </a:r>
            <a:endParaRPr lang="en-US" sz="1200"/>
          </a:p>
        </p:txBody>
      </p:sp>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1167731"/>
            <a:ext cx="3194050" cy="161766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149393" y="2877372"/>
            <a:ext cx="2903359" cy="369332"/>
          </a:xfrm>
          <a:prstGeom prst="rect">
            <a:avLst/>
          </a:prstGeom>
        </p:spPr>
        <p:txBody>
          <a:bodyPr wrap="none">
            <a:spAutoFit/>
          </a:bodyPr>
          <a:lstStyle/>
          <a:p>
            <a:r>
              <a:rPr lang="en-US" i="1"/>
              <a:t>Hình 2.8: Bôi keo tản nhiệt</a:t>
            </a:r>
            <a:endParaRPr lang="en-US"/>
          </a:p>
        </p:txBody>
      </p:sp>
      <p:pic>
        <p:nvPicPr>
          <p:cNvPr id="1536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3246704"/>
            <a:ext cx="4572000" cy="16859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39552" y="5229200"/>
            <a:ext cx="3506088" cy="369332"/>
          </a:xfrm>
          <a:prstGeom prst="rect">
            <a:avLst/>
          </a:prstGeom>
        </p:spPr>
        <p:txBody>
          <a:bodyPr wrap="none">
            <a:spAutoFit/>
          </a:bodyPr>
          <a:lstStyle/>
          <a:p>
            <a:r>
              <a:rPr lang="en-US" i="1"/>
              <a:t>Hình 2.9: Nhấn 4 chốt khóa quạt</a:t>
            </a:r>
            <a:endParaRPr lang="en-US"/>
          </a:p>
        </p:txBody>
      </p:sp>
      <p:pic>
        <p:nvPicPr>
          <p:cNvPr id="1536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78590" y="3450540"/>
            <a:ext cx="3130550" cy="196373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823520" y="5598532"/>
            <a:ext cx="3463320" cy="369332"/>
          </a:xfrm>
          <a:prstGeom prst="rect">
            <a:avLst/>
          </a:prstGeom>
        </p:spPr>
        <p:txBody>
          <a:bodyPr wrap="none">
            <a:spAutoFit/>
          </a:bodyPr>
          <a:lstStyle/>
          <a:p>
            <a:r>
              <a:rPr lang="en-US" i="1"/>
              <a:t>Hình 2.11: Gắn quạt hoàn thành</a:t>
            </a:r>
            <a:endParaRPr lang="en-US"/>
          </a:p>
        </p:txBody>
      </p:sp>
    </p:spTree>
    <p:extLst>
      <p:ext uri="{BB962C8B-B14F-4D97-AF65-F5344CB8AC3E}">
        <p14:creationId xmlns:p14="http://schemas.microsoft.com/office/powerpoint/2010/main" val="3623654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br>
              <a:rPr lang="en-US">
                <a:solidFill>
                  <a:srgbClr val="0070C0"/>
                </a:solidFill>
              </a:rPr>
            </a:br>
            <a:endParaRPr lang="en-US"/>
          </a:p>
        </p:txBody>
      </p:sp>
      <p:sp>
        <p:nvSpPr>
          <p:cNvPr id="3" name="Content Placeholder 2"/>
          <p:cNvSpPr>
            <a:spLocks noGrp="1"/>
          </p:cNvSpPr>
          <p:nvPr>
            <p:ph idx="1"/>
          </p:nvPr>
        </p:nvSpPr>
        <p:spPr>
          <a:xfrm>
            <a:off x="395536" y="1412776"/>
            <a:ext cx="8229600" cy="460648"/>
          </a:xfrm>
        </p:spPr>
        <p:txBody>
          <a:bodyPr/>
          <a:lstStyle/>
          <a:p>
            <a:r>
              <a:rPr lang="en-US" b="1" i="1">
                <a:solidFill>
                  <a:srgbClr val="FF0000"/>
                </a:solidFill>
              </a:rPr>
              <a:t>Lắp đặt bộ nhớ RAM</a:t>
            </a:r>
            <a:endParaRPr lang="en-US">
              <a:solidFill>
                <a:srgbClr val="FF0000"/>
              </a:solidFill>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653" y="1988840"/>
            <a:ext cx="4389396" cy="21431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71586" y="4293096"/>
            <a:ext cx="4275529" cy="369332"/>
          </a:xfrm>
          <a:prstGeom prst="rect">
            <a:avLst/>
          </a:prstGeom>
        </p:spPr>
        <p:txBody>
          <a:bodyPr wrap="none">
            <a:spAutoFit/>
          </a:bodyPr>
          <a:lstStyle/>
          <a:p>
            <a:r>
              <a:rPr lang="en-US" i="1"/>
              <a:t>Hình 2.12: Gắn RAM vào khe cắm RAM</a:t>
            </a:r>
            <a:endParaRPr lang="en-US"/>
          </a:p>
        </p:txBody>
      </p:sp>
    </p:spTree>
    <p:extLst>
      <p:ext uri="{BB962C8B-B14F-4D97-AF65-F5344CB8AC3E}">
        <p14:creationId xmlns:p14="http://schemas.microsoft.com/office/powerpoint/2010/main" val="28032353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12776"/>
            <a:ext cx="8229600" cy="460648"/>
          </a:xfrm>
        </p:spPr>
        <p:txBody>
          <a:bodyPr/>
          <a:lstStyle/>
          <a:p>
            <a:r>
              <a:rPr lang="en-US" b="1" i="1">
                <a:solidFill>
                  <a:srgbClr val="FF0000"/>
                </a:solidFill>
              </a:rPr>
              <a:t>Lắp Mainboard vào vỏ máy</a:t>
            </a:r>
            <a:endParaRPr lang="en-US">
              <a:solidFill>
                <a:srgbClr val="FF0000"/>
              </a:solidFill>
            </a:endParaRPr>
          </a:p>
        </p:txBody>
      </p:sp>
      <p:sp>
        <p:nvSpPr>
          <p:cNvPr id="4" name="Title 1"/>
          <p:cNvSpPr>
            <a:spLocks noGrp="1"/>
          </p:cNvSpPr>
          <p:nvPr>
            <p:ph type="title"/>
          </p:nvPr>
        </p:nvSpPr>
        <p:spPr>
          <a:xfrm>
            <a:off x="457200" y="533400"/>
            <a:ext cx="8579296" cy="990600"/>
          </a:xfrm>
        </p:spPr>
        <p:txBody>
          <a:bodyPr>
            <a:normAutofit fontScale="90000"/>
          </a:bodyPr>
          <a:lstStyle/>
          <a:p>
            <a:r>
              <a:rPr lang="en-US">
                <a:solidFill>
                  <a:srgbClr val="0070C0"/>
                </a:solidFill>
              </a:rPr>
              <a:t>Chương 2: Phân hoạch, cấu hình hệ thống</a:t>
            </a:r>
            <a:br>
              <a:rPr lang="en-US">
                <a:solidFill>
                  <a:srgbClr val="0070C0"/>
                </a:solidFill>
              </a:rPr>
            </a:br>
            <a:endParaRPr lang="en-US"/>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1885109"/>
            <a:ext cx="4479925" cy="18510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267744" y="3730455"/>
            <a:ext cx="2980303" cy="369332"/>
          </a:xfrm>
          <a:prstGeom prst="rect">
            <a:avLst/>
          </a:prstGeom>
        </p:spPr>
        <p:txBody>
          <a:bodyPr wrap="none">
            <a:spAutoFit/>
          </a:bodyPr>
          <a:lstStyle/>
          <a:p>
            <a:r>
              <a:rPr lang="en-US" i="1"/>
              <a:t>Hình 2.13: Case và nắp I/O</a:t>
            </a:r>
            <a:endParaRPr lang="en-US"/>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9794" y="4099787"/>
            <a:ext cx="4803775" cy="15938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889794" y="5805264"/>
            <a:ext cx="5418509" cy="646331"/>
          </a:xfrm>
          <a:prstGeom prst="rect">
            <a:avLst/>
          </a:prstGeom>
        </p:spPr>
        <p:txBody>
          <a:bodyPr wrap="square">
            <a:spAutoFit/>
          </a:bodyPr>
          <a:lstStyle/>
          <a:p>
            <a:r>
              <a:rPr lang="en-US" i="1"/>
              <a:t>Hình 2.14: Bắt vít định vị trên Main và gắn nắp I/O với thiết bị ngoại vi</a:t>
            </a:r>
            <a:endParaRPr lang="en-US"/>
          </a:p>
        </p:txBody>
      </p:sp>
    </p:spTree>
    <p:extLst>
      <p:ext uri="{BB962C8B-B14F-4D97-AF65-F5344CB8AC3E}">
        <p14:creationId xmlns:p14="http://schemas.microsoft.com/office/powerpoint/2010/main" val="501730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br>
              <a:rPr lang="en-US">
                <a:solidFill>
                  <a:srgbClr val="0070C0"/>
                </a:solidFill>
              </a:rPr>
            </a:br>
            <a:endParaRPr lang="en-US"/>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412776"/>
            <a:ext cx="5256584" cy="2063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47664" y="3726874"/>
            <a:ext cx="5904656" cy="276999"/>
          </a:xfrm>
          <a:prstGeom prst="rect">
            <a:avLst/>
          </a:prstGeom>
        </p:spPr>
        <p:txBody>
          <a:bodyPr wrap="square">
            <a:spAutoFit/>
          </a:bodyPr>
          <a:lstStyle/>
          <a:p>
            <a:r>
              <a:rPr lang="en-US" sz="1200" i="1"/>
              <a:t>Hình 2.15: Đưa Main vào vỏ máy và vặn vit cố định Main </a:t>
            </a:r>
            <a:endParaRPr lang="en-US" sz="1200"/>
          </a:p>
        </p:txBody>
      </p:sp>
    </p:spTree>
    <p:extLst>
      <p:ext uri="{BB962C8B-B14F-4D97-AF65-F5344CB8AC3E}">
        <p14:creationId xmlns:p14="http://schemas.microsoft.com/office/powerpoint/2010/main" val="685311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467544" y="1556792"/>
            <a:ext cx="8229600" cy="460648"/>
          </a:xfrm>
        </p:spPr>
        <p:txBody>
          <a:bodyPr/>
          <a:lstStyle/>
          <a:p>
            <a:r>
              <a:rPr lang="en-US" b="1" i="1">
                <a:solidFill>
                  <a:srgbClr val="FF0000"/>
                </a:solidFill>
              </a:rPr>
              <a:t>Lắp đặt ổ đĩa</a:t>
            </a:r>
            <a:endParaRPr lang="en-US">
              <a:solidFill>
                <a:srgbClr val="FF0000"/>
              </a:solidFill>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5824" y="2420888"/>
            <a:ext cx="5760640" cy="163353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411760" y="4653136"/>
            <a:ext cx="3228769" cy="369332"/>
          </a:xfrm>
          <a:prstGeom prst="rect">
            <a:avLst/>
          </a:prstGeom>
        </p:spPr>
        <p:txBody>
          <a:bodyPr wrap="none">
            <a:spAutoFit/>
          </a:bodyPr>
          <a:lstStyle/>
          <a:p>
            <a:r>
              <a:rPr lang="en-US" i="1"/>
              <a:t>Hình 2.17: Lắp đặt ổ đĩa cứng</a:t>
            </a:r>
            <a:endParaRPr lang="en-US"/>
          </a:p>
        </p:txBody>
      </p:sp>
    </p:spTree>
    <p:extLst>
      <p:ext uri="{BB962C8B-B14F-4D97-AF65-F5344CB8AC3E}">
        <p14:creationId xmlns:p14="http://schemas.microsoft.com/office/powerpoint/2010/main" val="2931253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686800"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457200" y="1600200"/>
            <a:ext cx="8229600" cy="460648"/>
          </a:xfrm>
        </p:spPr>
        <p:txBody>
          <a:bodyPr/>
          <a:lstStyle/>
          <a:p>
            <a:r>
              <a:rPr lang="en-US">
                <a:solidFill>
                  <a:srgbClr val="FF0000"/>
                </a:solidFill>
              </a:rPr>
              <a:t>Lắp đặt ổ đĩa CD/DVD </a:t>
            </a:r>
            <a:r>
              <a:rPr lang="en-US" smtClean="0">
                <a:solidFill>
                  <a:srgbClr val="FF0000"/>
                </a:solidFill>
              </a:rPr>
              <a:t>ROM</a:t>
            </a:r>
            <a:endParaRPr lang="en-US">
              <a:solidFill>
                <a:srgbClr val="FF0000"/>
              </a:solidFill>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492896"/>
            <a:ext cx="5246687" cy="146208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47664" y="3971254"/>
            <a:ext cx="5400600" cy="369332"/>
          </a:xfrm>
          <a:prstGeom prst="rect">
            <a:avLst/>
          </a:prstGeom>
        </p:spPr>
        <p:txBody>
          <a:bodyPr wrap="square">
            <a:spAutoFit/>
          </a:bodyPr>
          <a:lstStyle/>
          <a:p>
            <a:r>
              <a:rPr lang="en-US" i="1"/>
              <a:t>Hình 2.21: Gắn dây dữ liệu và cấp nguồn cho ổ đĩa</a:t>
            </a:r>
            <a:endParaRPr lang="en-US"/>
          </a:p>
        </p:txBody>
      </p:sp>
    </p:spTree>
    <p:extLst>
      <p:ext uri="{BB962C8B-B14F-4D97-AF65-F5344CB8AC3E}">
        <p14:creationId xmlns:p14="http://schemas.microsoft.com/office/powerpoint/2010/main" val="10974891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60648"/>
          </a:xfrm>
        </p:spPr>
        <p:txBody>
          <a:bodyPr/>
          <a:lstStyle/>
          <a:p>
            <a:pPr marL="0" indent="0">
              <a:buNone/>
            </a:pPr>
            <a:r>
              <a:rPr lang="en-US" b="1" i="1">
                <a:solidFill>
                  <a:srgbClr val="FF0000"/>
                </a:solidFill>
              </a:rPr>
              <a:t>Lắp các dây cáp tín hiệu</a:t>
            </a:r>
            <a:endParaRPr lang="en-US">
              <a:solidFill>
                <a:srgbClr val="FF0000"/>
              </a:solidFill>
            </a:endParaRPr>
          </a:p>
        </p:txBody>
      </p:sp>
      <p:sp>
        <p:nvSpPr>
          <p:cNvPr id="4" name="Title 1"/>
          <p:cNvSpPr>
            <a:spLocks noGrp="1"/>
          </p:cNvSpPr>
          <p:nvPr>
            <p:ph type="title"/>
          </p:nvPr>
        </p:nvSpPr>
        <p:spPr>
          <a:xfrm>
            <a:off x="457200" y="533400"/>
            <a:ext cx="8795320" cy="990600"/>
          </a:xfrm>
        </p:spPr>
        <p:txBody>
          <a:bodyPr>
            <a:normAutofit fontScale="90000"/>
          </a:bodyPr>
          <a:lstStyle/>
          <a:p>
            <a:r>
              <a:rPr lang="en-US">
                <a:solidFill>
                  <a:srgbClr val="0070C0"/>
                </a:solidFill>
              </a:rPr>
              <a:t>Chương 2: Phân hoạch, cấu hình hệ thống</a:t>
            </a:r>
            <a:endParaRPr lang="en-US"/>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1" y="2132856"/>
            <a:ext cx="3024336" cy="1728192"/>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2276872"/>
            <a:ext cx="4686300" cy="179546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5737" y="4074796"/>
            <a:ext cx="4104216" cy="800219"/>
          </a:xfrm>
          <a:prstGeom prst="rect">
            <a:avLst/>
          </a:prstGeom>
        </p:spPr>
        <p:txBody>
          <a:bodyPr wrap="square">
            <a:spAutoFit/>
          </a:bodyPr>
          <a:lstStyle/>
          <a:p>
            <a:r>
              <a:rPr lang="en-US" sz="1400" i="1"/>
              <a:t>Hình 2.22: Lắp dây nguồn ATX vào Main cho đúng chiều</a:t>
            </a:r>
            <a:endParaRPr lang="en-US" sz="1400"/>
          </a:p>
          <a:p>
            <a:r>
              <a:rPr lang="en-US"/>
              <a:t> </a:t>
            </a:r>
          </a:p>
        </p:txBody>
      </p:sp>
      <p:sp>
        <p:nvSpPr>
          <p:cNvPr id="6" name="Rectangle 5"/>
          <p:cNvSpPr/>
          <p:nvPr/>
        </p:nvSpPr>
        <p:spPr>
          <a:xfrm>
            <a:off x="3924300" y="4151739"/>
            <a:ext cx="4572000" cy="646331"/>
          </a:xfrm>
          <a:prstGeom prst="rect">
            <a:avLst/>
          </a:prstGeom>
        </p:spPr>
        <p:txBody>
          <a:bodyPr>
            <a:spAutoFit/>
          </a:bodyPr>
          <a:lstStyle/>
          <a:p>
            <a:r>
              <a:rPr lang="en-US" i="1"/>
              <a:t>Hình 2.23: Sơ đồ gắn dây tín hiệu Reset, Power, HDD Led</a:t>
            </a:r>
            <a:endParaRPr lang="en-US"/>
          </a:p>
        </p:txBody>
      </p:sp>
    </p:spTree>
    <p:extLst>
      <p:ext uri="{BB962C8B-B14F-4D97-AF65-F5344CB8AC3E}">
        <p14:creationId xmlns:p14="http://schemas.microsoft.com/office/powerpoint/2010/main" val="485267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07368"/>
          </a:xfrm>
        </p:spPr>
        <p:txBody>
          <a:bodyPr>
            <a:normAutofit fontScale="90000"/>
          </a:bodyPr>
          <a:lstStyle/>
          <a:p>
            <a:pPr lvl="0"/>
            <a:r>
              <a:rPr lang="en-US" err="1">
                <a:solidFill>
                  <a:srgbClr val="0070C0"/>
                </a:solidFill>
              </a:rPr>
              <a:t>Chương</a:t>
            </a:r>
            <a:r>
              <a:rPr lang="en-US">
                <a:solidFill>
                  <a:srgbClr val="0070C0"/>
                </a:solidFill>
              </a:rPr>
              <a:t> 1: </a:t>
            </a:r>
            <a:r>
              <a:rPr lang="en-US" err="1">
                <a:solidFill>
                  <a:srgbClr val="0070C0"/>
                </a:solidFill>
              </a:rPr>
              <a:t>Tổng</a:t>
            </a:r>
            <a:r>
              <a:rPr lang="en-US">
                <a:solidFill>
                  <a:srgbClr val="0070C0"/>
                </a:solidFill>
              </a:rPr>
              <a:t> </a:t>
            </a:r>
            <a:r>
              <a:rPr lang="en-US" err="1">
                <a:solidFill>
                  <a:srgbClr val="0070C0"/>
                </a:solidFill>
              </a:rPr>
              <a:t>quan</a:t>
            </a:r>
            <a:r>
              <a:rPr lang="en-US">
                <a:solidFill>
                  <a:srgbClr val="0070C0"/>
                </a:solidFill>
              </a:rPr>
              <a:t> </a:t>
            </a:r>
            <a:r>
              <a:rPr lang="en-US" err="1">
                <a:solidFill>
                  <a:srgbClr val="0070C0"/>
                </a:solidFill>
              </a:rPr>
              <a:t>tổ</a:t>
            </a:r>
            <a:r>
              <a:rPr lang="en-US">
                <a:solidFill>
                  <a:srgbClr val="0070C0"/>
                </a:solidFill>
              </a:rPr>
              <a:t> </a:t>
            </a:r>
            <a:r>
              <a:rPr lang="en-US" err="1">
                <a:solidFill>
                  <a:srgbClr val="0070C0"/>
                </a:solidFill>
              </a:rPr>
              <a:t>chức</a:t>
            </a:r>
            <a:r>
              <a:rPr lang="en-US">
                <a:solidFill>
                  <a:srgbClr val="0070C0"/>
                </a:solidFill>
              </a:rPr>
              <a:t> </a:t>
            </a:r>
            <a:r>
              <a:rPr lang="en-US" err="1">
                <a:solidFill>
                  <a:srgbClr val="0070C0"/>
                </a:solidFill>
              </a:rPr>
              <a:t>máy</a:t>
            </a:r>
            <a:r>
              <a:rPr lang="en-US">
                <a:solidFill>
                  <a:srgbClr val="0070C0"/>
                </a:solidFill>
              </a:rPr>
              <a:t> </a:t>
            </a:r>
            <a:r>
              <a:rPr lang="en-US" err="1">
                <a:solidFill>
                  <a:srgbClr val="0070C0"/>
                </a:solidFill>
              </a:rPr>
              <a:t>tính</a:t>
            </a:r>
            <a:r>
              <a:rPr lang="en-US">
                <a:solidFill>
                  <a:srgbClr val="0070C0"/>
                </a:solidFill>
              </a:rPr>
              <a:t/>
            </a:r>
            <a:br>
              <a:rPr lang="en-US">
                <a:solidFill>
                  <a:srgbClr val="0070C0"/>
                </a:solidFill>
              </a:rPr>
            </a:br>
            <a:endParaRPr lang="en-US">
              <a:solidFill>
                <a:srgbClr val="0070C0"/>
              </a:solidFill>
            </a:endParaRPr>
          </a:p>
        </p:txBody>
      </p:sp>
      <p:sp>
        <p:nvSpPr>
          <p:cNvPr id="3" name="Content Placeholder 2"/>
          <p:cNvSpPr>
            <a:spLocks noGrp="1"/>
          </p:cNvSpPr>
          <p:nvPr>
            <p:ph idx="1"/>
          </p:nvPr>
        </p:nvSpPr>
        <p:spPr>
          <a:xfrm>
            <a:off x="467544" y="1196752"/>
            <a:ext cx="8229600" cy="5141168"/>
          </a:xfrm>
        </p:spPr>
        <p:txBody>
          <a:bodyPr/>
          <a:lstStyle/>
          <a:p>
            <a:pPr marL="0" indent="0">
              <a:buNone/>
            </a:pPr>
            <a:r>
              <a:rPr lang="en-US" smtClean="0">
                <a:solidFill>
                  <a:srgbClr val="FF0000"/>
                </a:solidFill>
              </a:rPr>
              <a:t>1 </a:t>
            </a:r>
            <a:r>
              <a:rPr lang="en-US" err="1">
                <a:solidFill>
                  <a:srgbClr val="FF0000"/>
                </a:solidFill>
              </a:rPr>
              <a:t>G</a:t>
            </a:r>
            <a:r>
              <a:rPr lang="en-US" err="1" smtClean="0">
                <a:solidFill>
                  <a:srgbClr val="FF0000"/>
                </a:solidFill>
              </a:rPr>
              <a:t>iới</a:t>
            </a:r>
            <a:r>
              <a:rPr lang="en-US" smtClean="0">
                <a:solidFill>
                  <a:srgbClr val="FF0000"/>
                </a:solidFill>
              </a:rPr>
              <a:t> </a:t>
            </a:r>
            <a:r>
              <a:rPr lang="en-US" err="1" smtClean="0">
                <a:solidFill>
                  <a:srgbClr val="FF0000"/>
                </a:solidFill>
              </a:rPr>
              <a:t>thiệu</a:t>
            </a:r>
            <a:r>
              <a:rPr lang="en-US" smtClean="0">
                <a:solidFill>
                  <a:srgbClr val="FF0000"/>
                </a:solidFill>
              </a:rPr>
              <a:t>:</a:t>
            </a:r>
          </a:p>
          <a:p>
            <a:pPr marL="0" indent="0">
              <a:buNone/>
            </a:pPr>
            <a:r>
              <a:rPr lang="en-US" err="1" smtClean="0"/>
              <a:t>Mọi</a:t>
            </a:r>
            <a:r>
              <a:rPr lang="en-US" smtClean="0"/>
              <a:t> </a:t>
            </a:r>
            <a:r>
              <a:rPr lang="en-US" err="1"/>
              <a:t>hệ</a:t>
            </a:r>
            <a:r>
              <a:rPr lang="en-US"/>
              <a:t> </a:t>
            </a:r>
            <a:r>
              <a:rPr lang="en-US" err="1"/>
              <a:t>thống</a:t>
            </a:r>
            <a:r>
              <a:rPr lang="en-US"/>
              <a:t> </a:t>
            </a:r>
            <a:r>
              <a:rPr lang="en-US" err="1" smtClean="0"/>
              <a:t>máy</a:t>
            </a:r>
            <a:r>
              <a:rPr lang="en-US" smtClean="0"/>
              <a:t> </a:t>
            </a:r>
            <a:r>
              <a:rPr lang="en-US" err="1"/>
              <a:t>tính</a:t>
            </a:r>
            <a:r>
              <a:rPr lang="en-US"/>
              <a:t> </a:t>
            </a:r>
            <a:r>
              <a:rPr lang="en-US" err="1"/>
              <a:t>có</a:t>
            </a:r>
            <a:r>
              <a:rPr lang="en-US"/>
              <a:t> </a:t>
            </a:r>
            <a:r>
              <a:rPr lang="en-US" err="1"/>
              <a:t>các</a:t>
            </a:r>
            <a:r>
              <a:rPr lang="en-US"/>
              <a:t> </a:t>
            </a:r>
            <a:r>
              <a:rPr lang="en-US" err="1"/>
              <a:t>thiết</a:t>
            </a:r>
            <a:r>
              <a:rPr lang="en-US"/>
              <a:t> </a:t>
            </a:r>
            <a:r>
              <a:rPr lang="en-US" err="1"/>
              <a:t>bị</a:t>
            </a:r>
            <a:r>
              <a:rPr lang="en-US"/>
              <a:t> </a:t>
            </a:r>
            <a:r>
              <a:rPr lang="en-US" err="1"/>
              <a:t>cơ</a:t>
            </a:r>
            <a:r>
              <a:rPr lang="en-US"/>
              <a:t> </a:t>
            </a:r>
            <a:r>
              <a:rPr lang="en-US" err="1"/>
              <a:t>bản</a:t>
            </a:r>
            <a:r>
              <a:rPr lang="en-US"/>
              <a:t> </a:t>
            </a:r>
            <a:r>
              <a:rPr lang="en-US" err="1"/>
              <a:t>sau</a:t>
            </a:r>
            <a:r>
              <a:rPr lang="en-US" smtClean="0"/>
              <a:t>:</a:t>
            </a:r>
          </a:p>
          <a:p>
            <a:pPr marL="0" indent="0">
              <a:buNone/>
            </a:pPr>
            <a:endParaRPr 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276872"/>
            <a:ext cx="7128791"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3471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endParaRPr lang="en-US"/>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1916832"/>
            <a:ext cx="4896544" cy="18002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63688" y="3906982"/>
            <a:ext cx="5112568" cy="646331"/>
          </a:xfrm>
          <a:prstGeom prst="rect">
            <a:avLst/>
          </a:prstGeom>
        </p:spPr>
        <p:txBody>
          <a:bodyPr wrap="square">
            <a:spAutoFit/>
          </a:bodyPr>
          <a:lstStyle/>
          <a:p>
            <a:r>
              <a:rPr lang="en-US" i="1"/>
              <a:t>Hình 2.24: Sơ đồ gắn dây tín hiệu USB và Audio</a:t>
            </a:r>
            <a:endParaRPr lang="en-US"/>
          </a:p>
          <a:p>
            <a:r>
              <a:rPr lang="en-US"/>
              <a:t> </a:t>
            </a:r>
          </a:p>
        </p:txBody>
      </p:sp>
    </p:spTree>
    <p:extLst>
      <p:ext uri="{BB962C8B-B14F-4D97-AF65-F5344CB8AC3E}">
        <p14:creationId xmlns:p14="http://schemas.microsoft.com/office/powerpoint/2010/main" val="535033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604664"/>
          </a:xfrm>
        </p:spPr>
        <p:txBody>
          <a:bodyPr/>
          <a:lstStyle/>
          <a:p>
            <a:r>
              <a:rPr lang="en-US" b="1" i="1">
                <a:solidFill>
                  <a:srgbClr val="FF0000"/>
                </a:solidFill>
              </a:rPr>
              <a:t>Kết nối màn hình, bàn phím, chuột</a:t>
            </a:r>
            <a:endParaRPr lang="en-US">
              <a:solidFill>
                <a:srgbClr val="FF0000"/>
              </a:solidFill>
            </a:endParaRPr>
          </a:p>
        </p:txBody>
      </p:sp>
      <p:sp>
        <p:nvSpPr>
          <p:cNvPr id="4"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endParaRPr lang="en-US"/>
          </a:p>
        </p:txBody>
      </p:sp>
      <p:pic>
        <p:nvPicPr>
          <p:cNvPr id="235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2132856"/>
            <a:ext cx="5449887" cy="26479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318996" y="4824740"/>
            <a:ext cx="4466287" cy="369332"/>
          </a:xfrm>
          <a:prstGeom prst="rect">
            <a:avLst/>
          </a:prstGeom>
        </p:spPr>
        <p:txBody>
          <a:bodyPr wrap="none">
            <a:spAutoFit/>
          </a:bodyPr>
          <a:lstStyle/>
          <a:p>
            <a:r>
              <a:rPr lang="en-US" i="1"/>
              <a:t>Hình 2.25: Sơ đồ gắn các thiết bị ngoại vi </a:t>
            </a:r>
            <a:endParaRPr lang="en-US"/>
          </a:p>
        </p:txBody>
      </p:sp>
    </p:spTree>
    <p:extLst>
      <p:ext uri="{BB962C8B-B14F-4D97-AF65-F5344CB8AC3E}">
        <p14:creationId xmlns:p14="http://schemas.microsoft.com/office/powerpoint/2010/main" val="2486821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349188" y="1412776"/>
            <a:ext cx="8229600" cy="460648"/>
          </a:xfrm>
        </p:spPr>
        <p:txBody>
          <a:bodyPr/>
          <a:lstStyle/>
          <a:p>
            <a:r>
              <a:rPr lang="en-US" b="1" i="1">
                <a:solidFill>
                  <a:srgbClr val="FF0000"/>
                </a:solidFill>
              </a:rPr>
              <a:t>Kết nối nguồn điện và khởi động máy</a:t>
            </a:r>
            <a:endParaRPr lang="en-US">
              <a:solidFill>
                <a:srgbClr val="FF0000"/>
              </a:solidFill>
            </a:endParaRPr>
          </a:p>
          <a:p>
            <a:endParaRPr lang="en-US"/>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2132856"/>
            <a:ext cx="5688632" cy="165618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59632" y="3933056"/>
            <a:ext cx="6624736" cy="369332"/>
          </a:xfrm>
          <a:prstGeom prst="rect">
            <a:avLst/>
          </a:prstGeom>
        </p:spPr>
        <p:txBody>
          <a:bodyPr wrap="square">
            <a:spAutoFit/>
          </a:bodyPr>
          <a:lstStyle/>
          <a:p>
            <a:r>
              <a:rPr lang="en-US" i="1"/>
              <a:t>Hình 2.26: Buộc cố định các dây cáp và gắn dây nguồn điện</a:t>
            </a:r>
            <a:endParaRPr lang="en-US"/>
          </a:p>
        </p:txBody>
      </p:sp>
      <p:pic>
        <p:nvPicPr>
          <p:cNvPr id="2457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7864" y="4310981"/>
            <a:ext cx="5449887" cy="237517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32964" y="5313901"/>
            <a:ext cx="3502932" cy="646331"/>
          </a:xfrm>
          <a:prstGeom prst="rect">
            <a:avLst/>
          </a:prstGeom>
        </p:spPr>
        <p:txBody>
          <a:bodyPr wrap="square">
            <a:spAutoFit/>
          </a:bodyPr>
          <a:lstStyle/>
          <a:p>
            <a:r>
              <a:rPr lang="en-US"/>
              <a:t>Nhấn nút Power để khởi động và kiểm tra</a:t>
            </a:r>
          </a:p>
        </p:txBody>
      </p:sp>
    </p:spTree>
    <p:extLst>
      <p:ext uri="{BB962C8B-B14F-4D97-AF65-F5344CB8AC3E}">
        <p14:creationId xmlns:p14="http://schemas.microsoft.com/office/powerpoint/2010/main" val="25489750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457200" y="1600200"/>
            <a:ext cx="8229600" cy="460648"/>
          </a:xfrm>
        </p:spPr>
        <p:txBody>
          <a:bodyPr/>
          <a:lstStyle/>
          <a:p>
            <a:r>
              <a:rPr lang="en-US" b="1">
                <a:solidFill>
                  <a:srgbClr val="FF0000"/>
                </a:solidFill>
              </a:rPr>
              <a:t>THIẾT LẬP THÔNG SỐ TRONG </a:t>
            </a:r>
            <a:r>
              <a:rPr lang="en-US" b="1" smtClean="0">
                <a:solidFill>
                  <a:srgbClr val="FF0000"/>
                </a:solidFill>
              </a:rPr>
              <a:t>BIOS</a:t>
            </a:r>
            <a:endParaRPr lang="en-US">
              <a:solidFill>
                <a:srgbClr val="FF0000"/>
              </a:solidFill>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132856"/>
            <a:ext cx="4896544" cy="3456384"/>
          </a:xfrm>
          <a:prstGeom prst="rect">
            <a:avLst/>
          </a:prstGeom>
          <a:noFill/>
          <a:extLst>
            <a:ext uri="{909E8E84-426E-40DD-AFC4-6F175D3DCCD1}">
              <a14:hiddenFill xmlns:a14="http://schemas.microsoft.com/office/drawing/2010/main">
                <a:solidFill>
                  <a:srgbClr val="FFFFFF"/>
                </a:solidFill>
              </a14:hiddenFill>
            </a:ext>
          </a:extLst>
        </p:spPr>
      </p:pic>
      <p:pic>
        <p:nvPicPr>
          <p:cNvPr id="256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2132856"/>
            <a:ext cx="3528392"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79512" y="5949280"/>
            <a:ext cx="4572000" cy="646331"/>
          </a:xfrm>
          <a:prstGeom prst="rect">
            <a:avLst/>
          </a:prstGeom>
        </p:spPr>
        <p:txBody>
          <a:bodyPr>
            <a:spAutoFit/>
          </a:bodyPr>
          <a:lstStyle/>
          <a:p>
            <a:r>
              <a:rPr lang="en-US" i="1"/>
              <a:t>Hình 3.1: Các thành phần của ROM BIOS</a:t>
            </a:r>
            <a:endParaRPr lang="en-US"/>
          </a:p>
          <a:p>
            <a:r>
              <a:rPr lang="en-US"/>
              <a:t> </a:t>
            </a:r>
          </a:p>
        </p:txBody>
      </p:sp>
      <p:sp>
        <p:nvSpPr>
          <p:cNvPr id="5" name="Rectangle 4"/>
          <p:cNvSpPr/>
          <p:nvPr/>
        </p:nvSpPr>
        <p:spPr>
          <a:xfrm>
            <a:off x="5076056" y="5903112"/>
            <a:ext cx="3960440" cy="338554"/>
          </a:xfrm>
          <a:prstGeom prst="rect">
            <a:avLst/>
          </a:prstGeom>
        </p:spPr>
        <p:txBody>
          <a:bodyPr wrap="square">
            <a:spAutoFit/>
          </a:bodyPr>
          <a:lstStyle/>
          <a:p>
            <a:r>
              <a:rPr lang="en-US" sz="1600" i="1"/>
              <a:t>Hình 3.2: Vị trí của BIOS trong hệ thống</a:t>
            </a:r>
            <a:endParaRPr lang="en-US" sz="1600"/>
          </a:p>
        </p:txBody>
      </p:sp>
    </p:spTree>
    <p:extLst>
      <p:ext uri="{BB962C8B-B14F-4D97-AF65-F5344CB8AC3E}">
        <p14:creationId xmlns:p14="http://schemas.microsoft.com/office/powerpoint/2010/main" val="225587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33400"/>
            <a:ext cx="8568952"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p:txBody>
          <a:bodyPr/>
          <a:lstStyle/>
          <a:p>
            <a:r>
              <a:rPr lang="en-US">
                <a:solidFill>
                  <a:srgbClr val="00B050"/>
                </a:solidFill>
              </a:rPr>
              <a:t>Mô tả quá trình POST (POWER ON SELF TEST)</a:t>
            </a:r>
          </a:p>
          <a:p>
            <a:endParaRPr lang="en-US"/>
          </a:p>
        </p:txBody>
      </p:sp>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204863"/>
            <a:ext cx="6264696" cy="3672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213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686800"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323528" y="1600200"/>
            <a:ext cx="8496944" cy="1036712"/>
          </a:xfrm>
        </p:spPr>
        <p:txBody>
          <a:bodyPr/>
          <a:lstStyle/>
          <a:p>
            <a:r>
              <a:rPr lang="en-US" sz="1800" b="1">
                <a:solidFill>
                  <a:srgbClr val="00B050"/>
                </a:solidFill>
              </a:rPr>
              <a:t>Thiết lập các thành phần căn bản ( Standard CMOS </a:t>
            </a:r>
            <a:r>
              <a:rPr lang="en-US" sz="1800" b="1" smtClean="0">
                <a:solidFill>
                  <a:srgbClr val="00B050"/>
                </a:solidFill>
              </a:rPr>
              <a:t>Setup/Features)</a:t>
            </a:r>
            <a:endParaRPr lang="en-US" sz="1800">
              <a:solidFill>
                <a:srgbClr val="00B050"/>
              </a:solidFill>
            </a:endParaRPr>
          </a:p>
          <a:p>
            <a:r>
              <a:rPr lang="en-US" sz="1400" b="1" i="1" smtClean="0"/>
              <a:t>Mục </a:t>
            </a:r>
            <a:r>
              <a:rPr lang="en-US" sz="1400" b="1" i="1"/>
              <a:t>tiêu: </a:t>
            </a:r>
            <a:r>
              <a:rPr lang="en-US" sz="1400" i="1"/>
              <a:t>Mô tả được các thông tin chính của BIOS như: thời gian, </a:t>
            </a:r>
            <a:r>
              <a:rPr lang="en-US" sz="1400" i="1" smtClean="0"/>
              <a:t>các</a:t>
            </a:r>
            <a:r>
              <a:rPr lang="en-US" sz="1400"/>
              <a:t> </a:t>
            </a:r>
            <a:r>
              <a:rPr lang="en-US" sz="1800" i="1" smtClean="0"/>
              <a:t>ổ </a:t>
            </a:r>
            <a:r>
              <a:rPr lang="en-US" sz="1800" i="1"/>
              <a:t>đĩa, bộ nhớ, bộ xử lý,...</a:t>
            </a:r>
            <a:endParaRPr lang="en-US" sz="1800"/>
          </a:p>
          <a:p>
            <a:endParaRPr lang="en-US"/>
          </a:p>
        </p:txBody>
      </p:sp>
      <p:pic>
        <p:nvPicPr>
          <p:cNvPr id="276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2492896"/>
            <a:ext cx="4460875" cy="35687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67833" y="6309320"/>
            <a:ext cx="3172663" cy="369332"/>
          </a:xfrm>
          <a:prstGeom prst="rect">
            <a:avLst/>
          </a:prstGeom>
        </p:spPr>
        <p:txBody>
          <a:bodyPr wrap="none">
            <a:spAutoFit/>
          </a:bodyPr>
          <a:lstStyle/>
          <a:p>
            <a:r>
              <a:rPr lang="en-US" i="1"/>
              <a:t>Hình 3.4: CMOS Setup Utility</a:t>
            </a:r>
            <a:endParaRPr lang="en-US"/>
          </a:p>
        </p:txBody>
      </p:sp>
    </p:spTree>
    <p:extLst>
      <p:ext uri="{BB962C8B-B14F-4D97-AF65-F5344CB8AC3E}">
        <p14:creationId xmlns:p14="http://schemas.microsoft.com/office/powerpoint/2010/main" val="394347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179512" y="1412776"/>
            <a:ext cx="8856984" cy="1224136"/>
          </a:xfrm>
        </p:spPr>
        <p:txBody>
          <a:bodyPr/>
          <a:lstStyle/>
          <a:p>
            <a:r>
              <a:rPr lang="en-US" sz="1600" b="1">
                <a:solidFill>
                  <a:srgbClr val="00B050"/>
                </a:solidFill>
              </a:rPr>
              <a:t>Thiết lập các thành phần nâng cao (Advanced Cmos Setup) </a:t>
            </a:r>
            <a:endParaRPr lang="en-US" sz="1600" b="1" smtClean="0">
              <a:solidFill>
                <a:srgbClr val="00B050"/>
              </a:solidFill>
            </a:endParaRPr>
          </a:p>
          <a:p>
            <a:r>
              <a:rPr lang="en-US" sz="1600" b="1" i="1" smtClean="0"/>
              <a:t>Mục </a:t>
            </a:r>
            <a:r>
              <a:rPr lang="en-US" sz="1600" b="1" i="1"/>
              <a:t>tiêu: </a:t>
            </a:r>
            <a:r>
              <a:rPr lang="en-US" sz="1600" i="1"/>
              <a:t>mô tả và thiết lập được các thành phần nâng </a:t>
            </a:r>
            <a:r>
              <a:rPr lang="en-US" sz="1600" i="1" smtClean="0"/>
              <a:t>cao.</a:t>
            </a:r>
            <a:r>
              <a:rPr lang="en-US" sz="1600"/>
              <a:t> </a:t>
            </a:r>
            <a:r>
              <a:rPr lang="en-US" sz="1600" smtClean="0"/>
              <a:t>Cho </a:t>
            </a:r>
            <a:r>
              <a:rPr lang="en-US" sz="1600"/>
              <a:t>phép thiết lập các thông số về chống Virus, chọn Cache, thứ tự khởi động máy, các tùy chọn bảo mật v.v... Song chúng ta cần chú ý các thông số chính sau đây:</a:t>
            </a:r>
          </a:p>
          <a:p>
            <a:endParaRPr lang="en-US"/>
          </a:p>
        </p:txBody>
      </p:sp>
      <p:pic>
        <p:nvPicPr>
          <p:cNvPr id="286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8263" y="2564904"/>
            <a:ext cx="5449887" cy="33289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979712" y="6021288"/>
            <a:ext cx="5112568" cy="369332"/>
          </a:xfrm>
          <a:prstGeom prst="rect">
            <a:avLst/>
          </a:prstGeom>
        </p:spPr>
        <p:txBody>
          <a:bodyPr wrap="square">
            <a:spAutoFit/>
          </a:bodyPr>
          <a:lstStyle/>
          <a:p>
            <a:r>
              <a:rPr lang="en-US" i="1"/>
              <a:t>Hình 3.5: Thiết lập các thành phần nâng cao</a:t>
            </a:r>
            <a:endParaRPr lang="en-US"/>
          </a:p>
        </p:txBody>
      </p:sp>
    </p:spTree>
    <p:extLst>
      <p:ext uri="{BB962C8B-B14F-4D97-AF65-F5344CB8AC3E}">
        <p14:creationId xmlns:p14="http://schemas.microsoft.com/office/powerpoint/2010/main" val="3267879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424936"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p:txBody>
          <a:bodyPr>
            <a:normAutofit/>
          </a:bodyPr>
          <a:lstStyle/>
          <a:p>
            <a:r>
              <a:rPr lang="en-US" b="1">
                <a:solidFill>
                  <a:srgbClr val="FF0000"/>
                </a:solidFill>
              </a:rPr>
              <a:t>Phân vùng đĩa cứng</a:t>
            </a:r>
            <a:endParaRPr lang="en-US">
              <a:solidFill>
                <a:srgbClr val="FF0000"/>
              </a:solidFill>
            </a:endParaRPr>
          </a:p>
          <a:p>
            <a:r>
              <a:rPr lang="en-US"/>
              <a:t> </a:t>
            </a:r>
            <a:r>
              <a:rPr lang="en-US" b="1" i="1" smtClean="0"/>
              <a:t>Mục </a:t>
            </a:r>
            <a:r>
              <a:rPr lang="en-US" b="1" i="1"/>
              <a:t>tiêu</a:t>
            </a:r>
            <a:r>
              <a:rPr lang="en-US" b="1" i="1" smtClean="0"/>
              <a:t>:</a:t>
            </a:r>
            <a:endParaRPr lang="en-US"/>
          </a:p>
          <a:p>
            <a:r>
              <a:rPr lang="en-US" i="1"/>
              <a:t>Mô tả được các phân vùng của ổ cứng;</a:t>
            </a:r>
            <a:endParaRPr lang="en-US"/>
          </a:p>
          <a:p>
            <a:r>
              <a:rPr lang="en-US" i="1"/>
              <a:t>Phân vùng được ổ cứng theo đúng yêu cầu</a:t>
            </a:r>
            <a:r>
              <a:rPr lang="en-US" i="1" smtClean="0"/>
              <a:t>;</a:t>
            </a:r>
            <a:endParaRPr lang="en-US"/>
          </a:p>
          <a:p>
            <a:r>
              <a:rPr lang="en-US" i="1"/>
              <a:t>Sử dụng thành thạo và chính xác các thao tác thực hiện</a:t>
            </a:r>
            <a:r>
              <a:rPr lang="en-US" i="1" smtClean="0"/>
              <a:t>.</a:t>
            </a:r>
            <a:endParaRPr lang="en-US"/>
          </a:p>
          <a:p>
            <a:r>
              <a:rPr lang="en-US" i="1">
                <a:solidFill>
                  <a:srgbClr val="00B050"/>
                </a:solidFill>
              </a:rPr>
              <a:t>1.1. Phân vùng đĩa cứng bằng lệnh </a:t>
            </a:r>
            <a:r>
              <a:rPr lang="en-US" i="1" smtClean="0">
                <a:solidFill>
                  <a:srgbClr val="00B050"/>
                </a:solidFill>
              </a:rPr>
              <a:t>FDISK</a:t>
            </a:r>
            <a:endParaRPr lang="en-US">
              <a:solidFill>
                <a:srgbClr val="00B050"/>
              </a:solidFill>
            </a:endParaRPr>
          </a:p>
          <a:p>
            <a:r>
              <a:rPr lang="en-US"/>
              <a:t>+ Chuẩn </a:t>
            </a:r>
            <a:r>
              <a:rPr lang="en-US" smtClean="0"/>
              <a:t>bị</a:t>
            </a:r>
            <a:endParaRPr lang="en-US"/>
          </a:p>
          <a:p>
            <a:r>
              <a:rPr lang="en-US"/>
              <a:t>Một máy vi tính có ổ đĩa cứng, ổ đĩa </a:t>
            </a:r>
            <a:r>
              <a:rPr lang="en-US" smtClean="0"/>
              <a:t>CDROM</a:t>
            </a:r>
            <a:endParaRPr lang="en-US"/>
          </a:p>
          <a:p>
            <a:r>
              <a:rPr lang="en-US"/>
              <a:t>Đĩa CDROM Hiren’s Boot , khởi động được trong đó có chứa tập tin FDISK.EXE, hoặc 1 chiếu USB có khả năng Boot được</a:t>
            </a:r>
            <a:r>
              <a:rPr lang="en-US" smtClean="0"/>
              <a:t>.</a:t>
            </a:r>
            <a:endParaRPr lang="en-US"/>
          </a:p>
          <a:p>
            <a:endParaRPr lang="en-US"/>
          </a:p>
        </p:txBody>
      </p:sp>
    </p:spTree>
    <p:extLst>
      <p:ext uri="{BB962C8B-B14F-4D97-AF65-F5344CB8AC3E}">
        <p14:creationId xmlns:p14="http://schemas.microsoft.com/office/powerpoint/2010/main" val="2078278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2116832"/>
          </a:xfrm>
        </p:spPr>
        <p:txBody>
          <a:bodyPr/>
          <a:lstStyle/>
          <a:p>
            <a:pPr marL="0" indent="0">
              <a:buNone/>
            </a:pPr>
            <a:r>
              <a:rPr lang="en-US" sz="2000"/>
              <a:t>+ Các bước thực hiện</a:t>
            </a:r>
          </a:p>
          <a:p>
            <a:pPr marL="0" indent="0">
              <a:buNone/>
            </a:pPr>
            <a:r>
              <a:rPr lang="en-US" sz="2000"/>
              <a:t>Vào Bios thiết lập First Boot Device là </a:t>
            </a:r>
            <a:r>
              <a:rPr lang="en-US" sz="2000" smtClean="0"/>
              <a:t>CDROM</a:t>
            </a:r>
            <a:endParaRPr lang="en-US" sz="2000"/>
          </a:p>
          <a:p>
            <a:pPr marL="0" indent="0">
              <a:buNone/>
            </a:pPr>
            <a:r>
              <a:rPr lang="en-US" sz="2000"/>
              <a:t>Tiếp theo chọn Dos BootCD à Next à Dos àDos, từ dấu nhấc A:\&gt; (hoặc R:\&gt;) bạn gõ FDISK và Enter</a:t>
            </a:r>
            <a:r>
              <a:rPr lang="en-US" sz="2000" smtClean="0"/>
              <a:t>.</a:t>
            </a:r>
            <a:endParaRPr lang="en-US" sz="2000"/>
          </a:p>
          <a:p>
            <a:pPr marL="0" indent="0">
              <a:buNone/>
            </a:pPr>
            <a:r>
              <a:rPr lang="en-US" sz="2000" smtClean="0"/>
              <a:t>Màn </a:t>
            </a:r>
            <a:r>
              <a:rPr lang="en-US" sz="2000"/>
              <a:t>hình sau đây sẽ xuất hiện hỏi bạn có hỗ trợ ổ đĩa với dung lượng lớn không thì bạn nhấn " Y " và Enter:</a:t>
            </a:r>
          </a:p>
          <a:p>
            <a:pPr marL="0" indent="0">
              <a:buNone/>
            </a:pPr>
            <a:endParaRPr lang="en-US"/>
          </a:p>
        </p:txBody>
      </p:sp>
      <p:sp>
        <p:nvSpPr>
          <p:cNvPr id="4"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endParaRPr lang="en-US"/>
          </a:p>
        </p:txBody>
      </p:sp>
      <p:pic>
        <p:nvPicPr>
          <p:cNvPr id="296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717032"/>
            <a:ext cx="5291138" cy="14843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9512" y="5445224"/>
            <a:ext cx="4572000" cy="646331"/>
          </a:xfrm>
          <a:prstGeom prst="rect">
            <a:avLst/>
          </a:prstGeom>
        </p:spPr>
        <p:txBody>
          <a:bodyPr>
            <a:spAutoFit/>
          </a:bodyPr>
          <a:lstStyle/>
          <a:p>
            <a:r>
              <a:rPr lang="en-US" i="1"/>
              <a:t>Hình 4.1: Màn hình yêu hỏi có hổ trợ ổ đĩa với dung lượng lớn không?</a:t>
            </a:r>
            <a:endParaRPr lang="en-US"/>
          </a:p>
        </p:txBody>
      </p:sp>
      <p:pic>
        <p:nvPicPr>
          <p:cNvPr id="296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3684002"/>
            <a:ext cx="3125698" cy="2084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609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84784"/>
            <a:ext cx="8229600" cy="1036712"/>
          </a:xfrm>
        </p:spPr>
        <p:txBody>
          <a:bodyPr/>
          <a:lstStyle/>
          <a:p>
            <a:pPr marL="0" indent="0">
              <a:buNone/>
            </a:pPr>
            <a:r>
              <a:rPr lang="en-US" sz="2000" b="1"/>
              <a:t>TẠO PHÂN VÙNG</a:t>
            </a:r>
            <a:endParaRPr lang="en-US" sz="2000"/>
          </a:p>
          <a:p>
            <a:pPr marL="0" indent="0">
              <a:buNone/>
            </a:pPr>
            <a:r>
              <a:rPr lang="en-US" sz="2000" smtClean="0"/>
              <a:t>- </a:t>
            </a:r>
            <a:r>
              <a:rPr lang="en-US" sz="2000"/>
              <a:t>Bạn bấm số 1 và Enter: để bắt đầu phân vùng đĩa cứng</a:t>
            </a:r>
          </a:p>
          <a:p>
            <a:endParaRPr lang="en-US"/>
          </a:p>
        </p:txBody>
      </p:sp>
      <p:sp>
        <p:nvSpPr>
          <p:cNvPr id="4"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endParaRPr lang="en-US"/>
          </a:p>
        </p:txBody>
      </p:sp>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9" y="2204865"/>
            <a:ext cx="4896544" cy="15121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95358" y="3933056"/>
            <a:ext cx="8352928" cy="1200329"/>
          </a:xfrm>
          <a:prstGeom prst="rect">
            <a:avLst/>
          </a:prstGeom>
        </p:spPr>
        <p:txBody>
          <a:bodyPr wrap="square">
            <a:spAutoFit/>
          </a:bodyPr>
          <a:lstStyle/>
          <a:p>
            <a:r>
              <a:rPr lang="en-US"/>
              <a:t>Màn hình xuất hiện hỏi bạn có dùng tất cả dung lượng hiện có của ổ đĩa cho 1 phân vùng DOS chính không (Nếu bạn bấm Y và Enter thì chỉ tạo ra 1 phân vùng duy nhất</a:t>
            </a:r>
            <a:r>
              <a:rPr lang="en-US" smtClean="0"/>
              <a:t>)?</a:t>
            </a:r>
            <a:endParaRPr lang="en-US"/>
          </a:p>
          <a:p>
            <a:r>
              <a:rPr lang="en-US"/>
              <a:t>Ở đây bạn chọn "N" và Enter</a:t>
            </a:r>
          </a:p>
        </p:txBody>
      </p:sp>
      <p:pic>
        <p:nvPicPr>
          <p:cNvPr id="307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4688" y="5133385"/>
            <a:ext cx="4067472" cy="153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6630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990600"/>
          </a:xfrm>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107504" y="980728"/>
            <a:ext cx="8928992" cy="5760640"/>
          </a:xfrm>
        </p:spPr>
        <p:txBody>
          <a:bodyPr/>
          <a:lstStyle/>
          <a:p>
            <a:pPr marL="0" indent="0">
              <a:buNone/>
            </a:pPr>
            <a:r>
              <a:rPr lang="en-US" smtClean="0">
                <a:solidFill>
                  <a:srgbClr val="FF0000"/>
                </a:solidFill>
              </a:rPr>
              <a:t>2 Thiết bị nội vi</a:t>
            </a:r>
          </a:p>
          <a:p>
            <a:pPr marL="0" indent="0">
              <a:buNone/>
            </a:pPr>
            <a:r>
              <a:rPr lang="en-US" smtClean="0">
                <a:solidFill>
                  <a:srgbClr val="FF0000"/>
                </a:solidFill>
              </a:rPr>
              <a:t>2.1 Vỏ máy (Case)</a:t>
            </a:r>
          </a:p>
          <a:p>
            <a:pPr marL="0" indent="0">
              <a:buNone/>
            </a:pPr>
            <a:endParaRPr lang="en-US">
              <a:solidFill>
                <a:srgbClr val="FF000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44" y="1970792"/>
            <a:ext cx="4262705" cy="383447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745" y="6093296"/>
            <a:ext cx="4262705" cy="369332"/>
          </a:xfrm>
          <a:prstGeom prst="rect">
            <a:avLst/>
          </a:prstGeom>
        </p:spPr>
        <p:txBody>
          <a:bodyPr wrap="none">
            <a:spAutoFit/>
          </a:bodyPr>
          <a:lstStyle/>
          <a:p>
            <a:pPr>
              <a:defRPr/>
            </a:pPr>
            <a:r>
              <a:rPr lang="en-US" i="1"/>
              <a:t>Hình 1.2: Các khoang bên trong vỏ máy</a:t>
            </a:r>
            <a:endParaRPr lang="en-US"/>
          </a:p>
        </p:txBody>
      </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7945" y="1412776"/>
            <a:ext cx="5076056" cy="42484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72000" y="5954796"/>
            <a:ext cx="4572000" cy="646331"/>
          </a:xfrm>
          <a:prstGeom prst="rect">
            <a:avLst/>
          </a:prstGeom>
        </p:spPr>
        <p:txBody>
          <a:bodyPr>
            <a:spAutoFit/>
          </a:bodyPr>
          <a:lstStyle/>
          <a:p>
            <a:r>
              <a:rPr lang="en-US" i="1"/>
              <a:t>Hình 1.3: Các khay và vị trị bên ngoài vỏ máy</a:t>
            </a:r>
            <a:endParaRPr lang="en-US"/>
          </a:p>
        </p:txBody>
      </p:sp>
    </p:spTree>
    <p:extLst>
      <p:ext uri="{BB962C8B-B14F-4D97-AF65-F5344CB8AC3E}">
        <p14:creationId xmlns:p14="http://schemas.microsoft.com/office/powerpoint/2010/main" val="18163952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p:txBody>
          <a:bodyPr/>
          <a:lstStyle/>
          <a:p>
            <a:r>
              <a:rPr lang="en-US" sz="2000"/>
              <a:t>Bạn nhập số vào trong dấu [ ] tuỳ thuộc vào dung lượng bạn muốn tạo.</a:t>
            </a:r>
          </a:p>
          <a:p>
            <a:endParaRPr lang="en-US"/>
          </a:p>
        </p:txBody>
      </p:sp>
      <p:pic>
        <p:nvPicPr>
          <p:cNvPr id="317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1380" y="2276872"/>
            <a:ext cx="3925888" cy="14401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79020" y="3856515"/>
            <a:ext cx="8197436" cy="923330"/>
          </a:xfrm>
          <a:prstGeom prst="rect">
            <a:avLst/>
          </a:prstGeom>
        </p:spPr>
        <p:txBody>
          <a:bodyPr wrap="square">
            <a:spAutoFit/>
          </a:bodyPr>
          <a:lstStyle/>
          <a:p>
            <a:r>
              <a:rPr lang="en-US"/>
              <a:t>Màn hình hiển thị thông báo cho bạn biết đã hoàn thành việc tạo phân vùng và yêu cầu nhấn phím Esc để tiếp tục. Nếu như muốn tạo thêm 1 Primary nữa thì bạn làm như bước trên.</a:t>
            </a:r>
          </a:p>
        </p:txBody>
      </p:sp>
      <p:pic>
        <p:nvPicPr>
          <p:cNvPr id="317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5704" y="4779845"/>
            <a:ext cx="3667125" cy="183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523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79296"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457200" y="1600200"/>
            <a:ext cx="8229600" cy="676672"/>
          </a:xfrm>
        </p:spPr>
        <p:txBody>
          <a:bodyPr>
            <a:normAutofit lnSpcReduction="10000"/>
          </a:bodyPr>
          <a:lstStyle/>
          <a:p>
            <a:r>
              <a:rPr lang="en-US" sz="2000"/>
              <a:t>Bạn sẽ gặp lại như hình ban đầu và cũng nhấn số một nhưng đến màn hình này thì bạn chọn số 2 để tạo phân vùng mở rộng.</a:t>
            </a:r>
          </a:p>
          <a:p>
            <a:endParaRPr lang="en-US"/>
          </a:p>
        </p:txBody>
      </p:sp>
      <p:pic>
        <p:nvPicPr>
          <p:cNvPr id="327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0575" y="2204865"/>
            <a:ext cx="3879578" cy="151216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9552" y="3733442"/>
            <a:ext cx="8064896" cy="923330"/>
          </a:xfrm>
          <a:prstGeom prst="rect">
            <a:avLst/>
          </a:prstGeom>
        </p:spPr>
        <p:txBody>
          <a:bodyPr wrap="square">
            <a:spAutoFit/>
          </a:bodyPr>
          <a:lstStyle/>
          <a:p>
            <a:r>
              <a:rPr lang="en-US"/>
              <a:t> </a:t>
            </a:r>
          </a:p>
          <a:p>
            <a:r>
              <a:rPr lang="en-US"/>
              <a:t>Hình này thông báo số dung lượng còn lại của ổ đĩa và nó sẽ lấy làm phân vùng mở rộng (ở đây bạn không thay đổi gì cả và bấm phím Enter).</a:t>
            </a:r>
          </a:p>
        </p:txBody>
      </p:sp>
      <p:pic>
        <p:nvPicPr>
          <p:cNvPr id="327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0575" y="4697644"/>
            <a:ext cx="4167188" cy="1947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91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1684784"/>
          </a:xfrm>
        </p:spPr>
        <p:txBody>
          <a:bodyPr/>
          <a:lstStyle/>
          <a:p>
            <a:r>
              <a:rPr lang="en-US" sz="2000"/>
              <a:t>Màn hình xuất hiện hỏi bạn có muốn hiển thị thông tin ổ đĩa Logical không. Bạn nên chọn "Y". Màn hình xuất hiện yêu cầu bạn tạo các ổ đĩa Logical, bạn làm theo hướng dẫn và nhấn phím Esc hai lần để trở lại hình đầu tiên và chọn số 2 để thiết lập phân vùng ưu tiên khởi động (Set Active).</a:t>
            </a:r>
          </a:p>
          <a:p>
            <a:endParaRPr lang="en-US"/>
          </a:p>
        </p:txBody>
      </p:sp>
      <p:sp>
        <p:nvSpPr>
          <p:cNvPr id="4" name="Title 1"/>
          <p:cNvSpPr>
            <a:spLocks noGrp="1"/>
          </p:cNvSpPr>
          <p:nvPr>
            <p:ph type="title"/>
          </p:nvPr>
        </p:nvSpPr>
        <p:spPr>
          <a:xfrm>
            <a:off x="457200" y="533400"/>
            <a:ext cx="8507288" cy="807368"/>
          </a:xfrm>
        </p:spPr>
        <p:txBody>
          <a:bodyPr>
            <a:normAutofit fontScale="90000"/>
          </a:bodyPr>
          <a:lstStyle/>
          <a:p>
            <a:r>
              <a:rPr lang="en-US">
                <a:solidFill>
                  <a:srgbClr val="0070C0"/>
                </a:solidFill>
              </a:rPr>
              <a:t>Chương 2: Phân hoạch, cấu hình hệ thống</a:t>
            </a:r>
            <a:endParaRPr lang="en-US"/>
          </a:p>
        </p:txBody>
      </p:sp>
      <p:pic>
        <p:nvPicPr>
          <p:cNvPr id="337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89700" y="3429000"/>
            <a:ext cx="4232275"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0327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268760"/>
            <a:ext cx="8229600" cy="532656"/>
          </a:xfrm>
        </p:spPr>
        <p:txBody>
          <a:bodyPr/>
          <a:lstStyle/>
          <a:p>
            <a:r>
              <a:rPr lang="en-US" i="1">
                <a:solidFill>
                  <a:srgbClr val="00B050"/>
                </a:solidFill>
              </a:rPr>
              <a:t>Phân vùng đĩa cứng bằng chương trình tiện ích</a:t>
            </a:r>
            <a:endParaRPr lang="en-US">
              <a:solidFill>
                <a:srgbClr val="00B050"/>
              </a:solidFill>
            </a:endParaRPr>
          </a:p>
        </p:txBody>
      </p:sp>
      <p:sp>
        <p:nvSpPr>
          <p:cNvPr id="4" name="Title 1"/>
          <p:cNvSpPr>
            <a:spLocks noGrp="1"/>
          </p:cNvSpPr>
          <p:nvPr>
            <p:ph type="title"/>
          </p:nvPr>
        </p:nvSpPr>
        <p:spPr>
          <a:xfrm>
            <a:off x="457200" y="533400"/>
            <a:ext cx="8579296" cy="591344"/>
          </a:xfrm>
        </p:spPr>
        <p:txBody>
          <a:bodyPr>
            <a:normAutofit fontScale="90000"/>
          </a:bodyPr>
          <a:lstStyle/>
          <a:p>
            <a:r>
              <a:rPr lang="en-US">
                <a:solidFill>
                  <a:srgbClr val="0070C0"/>
                </a:solidFill>
              </a:rPr>
              <a:t>Chương 2: Phân hoạch, cấu hình hệ thống</a:t>
            </a:r>
            <a:endParaRPr lang="en-US"/>
          </a:p>
        </p:txBody>
      </p:sp>
      <p:sp>
        <p:nvSpPr>
          <p:cNvPr id="5" name="Rectangle 4"/>
          <p:cNvSpPr/>
          <p:nvPr/>
        </p:nvSpPr>
        <p:spPr>
          <a:xfrm>
            <a:off x="539552" y="1772816"/>
            <a:ext cx="8064896" cy="1477328"/>
          </a:xfrm>
          <a:prstGeom prst="rect">
            <a:avLst/>
          </a:prstGeom>
        </p:spPr>
        <p:txBody>
          <a:bodyPr wrap="square">
            <a:spAutoFit/>
          </a:bodyPr>
          <a:lstStyle/>
          <a:p>
            <a:r>
              <a:rPr lang="en-US"/>
              <a:t>Trong phần này chúng tôi giới thiệu một số tiện ích phân vùng ổ đĩa cứng như: Partition Magic Pro 8.05, Acronis Disk Director Suite, Paragon Partition Manager Server, Partition Commander,.. Sau đây là hướng dẫn phần vùng </a:t>
            </a:r>
            <a:r>
              <a:rPr lang="en-US" smtClean="0"/>
              <a:t>bằng</a:t>
            </a:r>
            <a:endParaRPr lang="en-US"/>
          </a:p>
          <a:p>
            <a:r>
              <a:rPr lang="en-US" b="1"/>
              <a:t>Partition Magic Pro 8.05.</a:t>
            </a:r>
            <a:endParaRPr lang="en-US"/>
          </a:p>
        </p:txBody>
      </p:sp>
      <p:sp>
        <p:nvSpPr>
          <p:cNvPr id="6" name="Rectangle 5"/>
          <p:cNvSpPr/>
          <p:nvPr/>
        </p:nvSpPr>
        <p:spPr>
          <a:xfrm>
            <a:off x="553407" y="3250144"/>
            <a:ext cx="4572000" cy="646331"/>
          </a:xfrm>
          <a:prstGeom prst="rect">
            <a:avLst/>
          </a:prstGeom>
        </p:spPr>
        <p:txBody>
          <a:bodyPr>
            <a:spAutoFit/>
          </a:bodyPr>
          <a:lstStyle/>
          <a:p>
            <a:r>
              <a:rPr lang="en-US"/>
              <a:t>Boot máy tính từ đĩa Hiren’s </a:t>
            </a:r>
            <a:r>
              <a:rPr lang="en-US" smtClean="0"/>
              <a:t>Boot</a:t>
            </a:r>
            <a:r>
              <a:rPr lang="en-US"/>
              <a:t> </a:t>
            </a:r>
          </a:p>
          <a:p>
            <a:r>
              <a:rPr lang="en-US"/>
              <a:t>Chọn Dos BootCD</a:t>
            </a:r>
          </a:p>
        </p:txBody>
      </p:sp>
      <p:pic>
        <p:nvPicPr>
          <p:cNvPr id="348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6282" y="4077072"/>
            <a:ext cx="2143125" cy="963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9967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07288"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323528" y="1600200"/>
            <a:ext cx="8363272" cy="2764904"/>
          </a:xfrm>
        </p:spPr>
        <p:txBody>
          <a:bodyPr>
            <a:normAutofit fontScale="92500" lnSpcReduction="10000"/>
          </a:bodyPr>
          <a:lstStyle/>
          <a:p>
            <a:r>
              <a:rPr lang="en-US" sz="2200"/>
              <a:t>Trên cùng là </a:t>
            </a:r>
            <a:r>
              <a:rPr lang="en-US" sz="2200" b="1"/>
              <a:t>Menu</a:t>
            </a:r>
            <a:r>
              <a:rPr lang="en-US" sz="2200"/>
              <a:t> của chương trình, ngay phía dưới là </a:t>
            </a:r>
            <a:r>
              <a:rPr lang="en-US" sz="2200" b="1"/>
              <a:t>Toolbar</a:t>
            </a:r>
            <a:r>
              <a:rPr lang="en-US" sz="2200" smtClean="0"/>
              <a:t>.</a:t>
            </a:r>
            <a:endParaRPr lang="en-US" sz="2200"/>
          </a:p>
          <a:p>
            <a:r>
              <a:rPr lang="en-US" sz="2200"/>
              <a:t>Tiếp theo là một loạt các </a:t>
            </a:r>
            <a:r>
              <a:rPr lang="en-US" sz="2200" b="1"/>
              <a:t>Partition</a:t>
            </a:r>
            <a:r>
              <a:rPr lang="en-US" sz="2200"/>
              <a:t> biểu thị bởi các màu "xanh, hồng, đỏ" biểu thị các phân khu hiện có trên đĩa cứng hiện thời của bạn.</a:t>
            </a:r>
          </a:p>
          <a:p>
            <a:r>
              <a:rPr lang="en-US" sz="2200"/>
              <a:t> </a:t>
            </a:r>
            <a:r>
              <a:rPr lang="en-US" sz="2200" smtClean="0"/>
              <a:t>Cuối </a:t>
            </a:r>
            <a:r>
              <a:rPr lang="en-US" sz="2200"/>
              <a:t>cùng là </a:t>
            </a:r>
            <a:r>
              <a:rPr lang="en-US" sz="2200" b="1"/>
              <a:t>bảng liệt kê</a:t>
            </a:r>
            <a:r>
              <a:rPr lang="en-US" sz="2200"/>
              <a:t> chi tiết về thông số của các partition hiện có trên đĩa cứng</a:t>
            </a:r>
            <a:r>
              <a:rPr lang="en-US" sz="2200" smtClean="0"/>
              <a:t>.</a:t>
            </a:r>
            <a:endParaRPr lang="en-US" sz="2200"/>
          </a:p>
          <a:p>
            <a:r>
              <a:rPr lang="en-US" sz="2200"/>
              <a:t>Nút </a:t>
            </a:r>
            <a:r>
              <a:rPr lang="en-US" sz="2200" b="1"/>
              <a:t>Apply</a:t>
            </a:r>
            <a:r>
              <a:rPr lang="en-US" sz="2200"/>
              <a:t> dùng để ghi các chỉnh sửa vào đĩa (chỉ khi nào nhấn apply thì các thông tin mới thực sự được ghi vào đĩa</a:t>
            </a:r>
            <a:r>
              <a:rPr lang="en-US" sz="2200" smtClean="0"/>
              <a:t>).</a:t>
            </a:r>
            <a:endParaRPr lang="en-US" sz="2200"/>
          </a:p>
          <a:p>
            <a:r>
              <a:rPr lang="en-US" sz="2200"/>
              <a:t>Nút </a:t>
            </a:r>
            <a:r>
              <a:rPr lang="en-US" sz="2200" b="1"/>
              <a:t>Exit</a:t>
            </a:r>
            <a:r>
              <a:rPr lang="en-US" sz="2200"/>
              <a:t> thoát khỏi chương trình.</a:t>
            </a:r>
          </a:p>
          <a:p>
            <a:endParaRPr lang="en-US"/>
          </a:p>
        </p:txBody>
      </p:sp>
      <p:pic>
        <p:nvPicPr>
          <p:cNvPr id="358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4064304"/>
            <a:ext cx="5544616" cy="2797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7777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686800"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457200" y="1600200"/>
            <a:ext cx="8229600" cy="1468760"/>
          </a:xfrm>
        </p:spPr>
        <p:txBody>
          <a:bodyPr/>
          <a:lstStyle/>
          <a:p>
            <a:r>
              <a:rPr lang="en-US" sz="2000" b="1"/>
              <a:t>Bước 1</a:t>
            </a:r>
            <a:r>
              <a:rPr lang="en-US" sz="2000"/>
              <a:t>:</a:t>
            </a:r>
            <a:r>
              <a:rPr lang="en-US" sz="2000" b="1"/>
              <a:t> Xoá </a:t>
            </a:r>
            <a:r>
              <a:rPr lang="en-US" sz="2000" b="1" smtClean="0"/>
              <a:t>Partition</a:t>
            </a:r>
            <a:endParaRPr lang="en-US" sz="2000"/>
          </a:p>
          <a:p>
            <a:r>
              <a:rPr lang="en-US" sz="2000"/>
              <a:t>Chọn 1 partition trong bảng liệt kê, vào menu </a:t>
            </a:r>
            <a:r>
              <a:rPr lang="en-US" sz="2000" b="1"/>
              <a:t>Operations</a:t>
            </a:r>
            <a:r>
              <a:rPr lang="en-US" sz="2000"/>
              <a:t> rồi chọn </a:t>
            </a:r>
            <a:r>
              <a:rPr lang="en-US" sz="2000" b="1"/>
              <a:t>Delete...</a:t>
            </a:r>
            <a:r>
              <a:rPr lang="en-US" sz="2000"/>
              <a:t> Hoặc right click lên 1Partition trong </a:t>
            </a:r>
            <a:r>
              <a:rPr lang="en-US" sz="2000" b="1"/>
              <a:t>bảng liệt kê</a:t>
            </a:r>
            <a:r>
              <a:rPr lang="en-US" sz="2000"/>
              <a:t> rồi chọn </a:t>
            </a:r>
            <a:r>
              <a:rPr lang="en-US" sz="2000" b="1"/>
              <a:t>Delete...</a:t>
            </a:r>
            <a:r>
              <a:rPr lang="en-US" sz="2000"/>
              <a:t> Hộp thoại delete sẽ xuất hiện.</a:t>
            </a:r>
          </a:p>
          <a:p>
            <a:endParaRPr lang="en-US"/>
          </a:p>
        </p:txBody>
      </p:sp>
      <p:pic>
        <p:nvPicPr>
          <p:cNvPr id="368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3140968"/>
            <a:ext cx="3756025" cy="225266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90380" y="5419557"/>
            <a:ext cx="7898044" cy="923330"/>
          </a:xfrm>
          <a:prstGeom prst="rect">
            <a:avLst/>
          </a:prstGeom>
        </p:spPr>
        <p:txBody>
          <a:bodyPr wrap="square">
            <a:spAutoFit/>
          </a:bodyPr>
          <a:lstStyle/>
          <a:p>
            <a:r>
              <a:rPr lang="en-US"/>
              <a:t>Gõ chữ OK vào ô </a:t>
            </a:r>
            <a:r>
              <a:rPr lang="en-US" b="1"/>
              <a:t>Type OK to confirm parititon deletion</a:t>
            </a:r>
            <a:r>
              <a:rPr lang="en-US"/>
              <a:t> (bắt buộc), và nhấn </a:t>
            </a:r>
            <a:r>
              <a:rPr lang="en-US" b="1" u="sng"/>
              <a:t>O</a:t>
            </a:r>
            <a:r>
              <a:rPr lang="en-US" b="1"/>
              <a:t>K </a:t>
            </a:r>
            <a:r>
              <a:rPr lang="en-US"/>
              <a:t>để hoàn tất thao tác</a:t>
            </a:r>
            <a:r>
              <a:rPr lang="en-US" smtClean="0"/>
              <a:t>!</a:t>
            </a:r>
            <a:endParaRPr lang="en-US"/>
          </a:p>
          <a:p>
            <a:r>
              <a:rPr lang="en-US"/>
              <a:t>Tiến hành xóa hết các phân khu đĩa hiện có.</a:t>
            </a:r>
          </a:p>
        </p:txBody>
      </p:sp>
    </p:spTree>
    <p:extLst>
      <p:ext uri="{BB962C8B-B14F-4D97-AF65-F5344CB8AC3E}">
        <p14:creationId xmlns:p14="http://schemas.microsoft.com/office/powerpoint/2010/main" val="17257233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84784"/>
            <a:ext cx="8229600" cy="2620888"/>
          </a:xfrm>
        </p:spPr>
        <p:txBody>
          <a:bodyPr/>
          <a:lstStyle/>
          <a:p>
            <a:r>
              <a:rPr lang="en-US" sz="2000" b="1"/>
              <a:t>Bước 2: Tạo partition</a:t>
            </a:r>
            <a:endParaRPr lang="en-US" sz="2000"/>
          </a:p>
          <a:p>
            <a:r>
              <a:rPr lang="en-US" sz="2000"/>
              <a:t> </a:t>
            </a:r>
            <a:r>
              <a:rPr lang="en-US" sz="2000" smtClean="0"/>
              <a:t>Bạn </a:t>
            </a:r>
            <a:r>
              <a:rPr lang="en-US" sz="2000"/>
              <a:t>có thể thực hiện thao tác này bằng cách:</a:t>
            </a:r>
          </a:p>
          <a:p>
            <a:r>
              <a:rPr lang="en-US" sz="2000"/>
              <a:t>Chọn phần đĩa cứng còn trống trong </a:t>
            </a:r>
            <a:r>
              <a:rPr lang="en-US" sz="2000" b="1"/>
              <a:t>bảng liệt kê</a:t>
            </a:r>
            <a:r>
              <a:rPr lang="en-US" sz="2000"/>
              <a:t>. Vào menu </a:t>
            </a:r>
            <a:r>
              <a:rPr lang="en-US" sz="2000" b="1"/>
              <a:t>Operations</a:t>
            </a:r>
            <a:r>
              <a:rPr lang="en-US" sz="2000"/>
              <a:t> rồi chọn </a:t>
            </a:r>
            <a:r>
              <a:rPr lang="en-US" sz="2000" b="1"/>
              <a:t>Create</a:t>
            </a:r>
            <a:r>
              <a:rPr lang="en-US" sz="2000" b="1" smtClean="0"/>
              <a:t>...</a:t>
            </a:r>
            <a:endParaRPr lang="en-US" sz="2000"/>
          </a:p>
          <a:p>
            <a:r>
              <a:rPr lang="en-US" sz="2000"/>
              <a:t>Hoặc click phải mouse lên phần đĩa cứng còn trống trong </a:t>
            </a:r>
            <a:r>
              <a:rPr lang="en-US" sz="2000" b="1"/>
              <a:t>bảng liệt kê</a:t>
            </a:r>
            <a:r>
              <a:rPr lang="en-US" sz="2000"/>
              <a:t> rồi chọn </a:t>
            </a:r>
            <a:r>
              <a:rPr lang="en-US" sz="2000" b="1"/>
              <a:t>Create...</a:t>
            </a:r>
            <a:r>
              <a:rPr lang="en-US" sz="2000"/>
              <a:t> Trên </a:t>
            </a:r>
            <a:r>
              <a:rPr lang="en-US" sz="2000" b="1"/>
              <a:t>popup menu</a:t>
            </a:r>
            <a:r>
              <a:rPr lang="en-US" sz="2000" smtClean="0"/>
              <a:t>.</a:t>
            </a:r>
            <a:endParaRPr lang="en-US" sz="2000"/>
          </a:p>
          <a:p>
            <a:r>
              <a:rPr lang="en-US" sz="2000"/>
              <a:t>Sau khi bạn chọn thao tác </a:t>
            </a:r>
            <a:r>
              <a:rPr lang="en-US" sz="2000" b="1"/>
              <a:t>Create</a:t>
            </a:r>
            <a:r>
              <a:rPr lang="en-US" sz="2000"/>
              <a:t>. Một hộp thoại sẽ xuất hiện</a:t>
            </a:r>
          </a:p>
          <a:p>
            <a:endParaRPr lang="en-US"/>
          </a:p>
        </p:txBody>
      </p:sp>
      <p:sp>
        <p:nvSpPr>
          <p:cNvPr id="4"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endParaRPr lang="en-US"/>
          </a:p>
        </p:txBody>
      </p:sp>
      <p:pic>
        <p:nvPicPr>
          <p:cNvPr id="378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4077072"/>
            <a:ext cx="4896544" cy="2415334"/>
          </a:xfrm>
          <a:prstGeom prst="rect">
            <a:avLst/>
          </a:prstGeom>
          <a:noFill/>
          <a:extLst>
            <a:ext uri="{909E8E84-426E-40DD-AFC4-6F175D3DCCD1}">
              <a14:hiddenFill xmlns:a14="http://schemas.microsoft.com/office/drawing/2010/main">
                <a:solidFill>
                  <a:srgbClr val="FFFFFF"/>
                </a:solidFill>
              </a14:hiddenFill>
            </a:ext>
          </a:extLst>
        </p:spPr>
      </p:pic>
      <p:pic>
        <p:nvPicPr>
          <p:cNvPr id="3789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4013945"/>
            <a:ext cx="4101405" cy="2541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4496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12776"/>
            <a:ext cx="8229600" cy="388640"/>
          </a:xfrm>
        </p:spPr>
        <p:txBody>
          <a:bodyPr>
            <a:normAutofit lnSpcReduction="10000"/>
          </a:bodyPr>
          <a:lstStyle/>
          <a:p>
            <a:r>
              <a:rPr lang="en-US" sz="2000" b="1"/>
              <a:t>Bước 3: Active phân vùng khởi </a:t>
            </a:r>
            <a:r>
              <a:rPr lang="en-US" sz="2000" b="1" smtClean="0"/>
              <a:t>động</a:t>
            </a:r>
            <a:endParaRPr lang="en-US" sz="2000"/>
          </a:p>
        </p:txBody>
      </p:sp>
      <p:sp>
        <p:nvSpPr>
          <p:cNvPr id="4" name="Title 1"/>
          <p:cNvSpPr>
            <a:spLocks noGrp="1"/>
          </p:cNvSpPr>
          <p:nvPr>
            <p:ph type="title"/>
          </p:nvPr>
        </p:nvSpPr>
        <p:spPr>
          <a:xfrm>
            <a:off x="457200" y="533400"/>
            <a:ext cx="8435280" cy="807368"/>
          </a:xfrm>
        </p:spPr>
        <p:txBody>
          <a:bodyPr>
            <a:normAutofit fontScale="90000"/>
          </a:bodyPr>
          <a:lstStyle/>
          <a:p>
            <a:r>
              <a:rPr lang="en-US">
                <a:solidFill>
                  <a:srgbClr val="0070C0"/>
                </a:solidFill>
              </a:rPr>
              <a:t>Chương 2: Phân hoạch, cấu hình hệ thống</a:t>
            </a:r>
            <a:endParaRPr lang="en-US"/>
          </a:p>
        </p:txBody>
      </p:sp>
      <p:sp>
        <p:nvSpPr>
          <p:cNvPr id="5" name="Rectangle 4"/>
          <p:cNvSpPr/>
          <p:nvPr/>
        </p:nvSpPr>
        <p:spPr>
          <a:xfrm>
            <a:off x="611560" y="1951672"/>
            <a:ext cx="7344816" cy="923330"/>
          </a:xfrm>
          <a:prstGeom prst="rect">
            <a:avLst/>
          </a:prstGeom>
        </p:spPr>
        <p:txBody>
          <a:bodyPr wrap="square">
            <a:spAutoFit/>
          </a:bodyPr>
          <a:lstStyle/>
          <a:p>
            <a:r>
              <a:rPr lang="en-US"/>
              <a:t>Chọn đĩa C trong bảng liệt kê, vào menu </a:t>
            </a:r>
            <a:r>
              <a:rPr lang="en-US" b="1"/>
              <a:t>Operations</a:t>
            </a:r>
            <a:r>
              <a:rPr lang="en-US"/>
              <a:t> rồi chọn </a:t>
            </a:r>
            <a:r>
              <a:rPr lang="en-US" b="1"/>
              <a:t>Advanced</a:t>
            </a:r>
            <a:r>
              <a:rPr lang="en-US"/>
              <a:t> hoặc right click lên 1 partition trong bảng liệt kê rồi chọn </a:t>
            </a:r>
            <a:r>
              <a:rPr lang="en-US" b="1"/>
              <a:t>Advanced.</a:t>
            </a:r>
            <a:r>
              <a:rPr lang="en-US"/>
              <a:t> Một menu con sẽ xuất hiện. Chọn Set Active…</a:t>
            </a: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3284984"/>
            <a:ext cx="2304256"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6487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35280" cy="990600"/>
          </a:xfrm>
        </p:spPr>
        <p:txBody>
          <a:bodyPr>
            <a:normAutofit fontScale="90000"/>
          </a:bodyPr>
          <a:lstStyle/>
          <a:p>
            <a:r>
              <a:rPr lang="en-US">
                <a:solidFill>
                  <a:srgbClr val="0070C0"/>
                </a:solidFill>
              </a:rPr>
              <a:t>Chương 2: Phân hoạch, cấu hình hệ thống</a:t>
            </a:r>
            <a:endParaRPr lang="en-US"/>
          </a:p>
        </p:txBody>
      </p:sp>
      <p:sp>
        <p:nvSpPr>
          <p:cNvPr id="3" name="Content Placeholder 2"/>
          <p:cNvSpPr>
            <a:spLocks noGrp="1"/>
          </p:cNvSpPr>
          <p:nvPr>
            <p:ph idx="1"/>
          </p:nvPr>
        </p:nvSpPr>
        <p:spPr>
          <a:xfrm>
            <a:off x="294865" y="1412776"/>
            <a:ext cx="8856984" cy="3773016"/>
          </a:xfrm>
        </p:spPr>
        <p:txBody>
          <a:bodyPr>
            <a:normAutofit/>
          </a:bodyPr>
          <a:lstStyle/>
          <a:p>
            <a:r>
              <a:rPr lang="en-US" sz="2000" b="1"/>
              <a:t>Bước 4: Di chuyển/thay đổi kích thước </a:t>
            </a:r>
            <a:r>
              <a:rPr lang="en-US" sz="2000" b="1" smtClean="0"/>
              <a:t>Partition</a:t>
            </a:r>
            <a:r>
              <a:rPr lang="en-US" sz="2000"/>
              <a:t> </a:t>
            </a:r>
          </a:p>
          <a:p>
            <a:r>
              <a:rPr lang="en-US" sz="2000"/>
              <a:t>Chọn 1 partition Dulieu trong bảng liệt kê, vào menu </a:t>
            </a:r>
            <a:r>
              <a:rPr lang="en-US" sz="2000" b="1"/>
              <a:t>Operations</a:t>
            </a:r>
            <a:r>
              <a:rPr lang="en-US" sz="2000"/>
              <a:t> rồi </a:t>
            </a:r>
            <a:r>
              <a:rPr lang="en-US" sz="2000" smtClean="0"/>
              <a:t>chọn</a:t>
            </a:r>
            <a:r>
              <a:rPr lang="en-US" sz="2000"/>
              <a:t> </a:t>
            </a:r>
            <a:r>
              <a:rPr lang="en-US" sz="2000" b="1" smtClean="0"/>
              <a:t>Resize/Move...</a:t>
            </a:r>
            <a:endParaRPr lang="en-US" sz="2000"/>
          </a:p>
          <a:p>
            <a:r>
              <a:rPr lang="en-US" sz="2000"/>
              <a:t>Hoặc right click lên 1 partition trong bảng liệt kê rồi chọn </a:t>
            </a:r>
            <a:r>
              <a:rPr lang="en-US" sz="2000" b="1"/>
              <a:t>Resize/Move...</a:t>
            </a:r>
            <a:r>
              <a:rPr lang="en-US" sz="2000"/>
              <a:t>một hộp thoại sẽ xuất hiện</a:t>
            </a:r>
            <a:r>
              <a:rPr lang="en-US" sz="2000" smtClean="0"/>
              <a:t>.</a:t>
            </a:r>
            <a:endParaRPr lang="en-US" sz="2000"/>
          </a:p>
          <a:p>
            <a:r>
              <a:rPr lang="en-US" sz="2000"/>
              <a:t>Có thể dùng mouse "nắm và kéo" trực tiếp phần khung hình biểu thị cho partition (trên cùng), hoặc nhập trực tiếp các thông số vào các ô </a:t>
            </a:r>
            <a:r>
              <a:rPr lang="en-US" sz="2000" b="1"/>
              <a:t>Free space</a:t>
            </a:r>
            <a:r>
              <a:rPr lang="en-US" sz="2000"/>
              <a:t> </a:t>
            </a:r>
            <a:r>
              <a:rPr lang="en-US" sz="2000" b="1"/>
              <a:t>before</a:t>
            </a:r>
            <a:r>
              <a:rPr lang="en-US" sz="2000"/>
              <a:t>,</a:t>
            </a:r>
            <a:r>
              <a:rPr lang="en-US" sz="2000" b="1"/>
              <a:t> New size </a:t>
            </a:r>
            <a:r>
              <a:rPr lang="en-US" sz="2000"/>
              <a:t>và</a:t>
            </a:r>
            <a:r>
              <a:rPr lang="en-US" sz="2000" b="1"/>
              <a:t> Free space after</a:t>
            </a:r>
            <a:r>
              <a:rPr lang="en-US" sz="2000"/>
              <a:t>, nhấn</a:t>
            </a:r>
            <a:r>
              <a:rPr lang="en-US" sz="2000" b="1"/>
              <a:t> OK </a:t>
            </a:r>
            <a:r>
              <a:rPr lang="en-US" sz="2000"/>
              <a:t>để hoàn tất thao tác</a:t>
            </a:r>
            <a:r>
              <a:rPr lang="en-US" sz="2000" smtClean="0"/>
              <a:t>!</a:t>
            </a:r>
            <a:endParaRPr lang="en-US" sz="2000"/>
          </a:p>
          <a:p>
            <a:r>
              <a:rPr lang="en-US" sz="2000" b="1"/>
              <a:t>Free space before: </a:t>
            </a:r>
            <a:r>
              <a:rPr lang="en-US" sz="2000"/>
              <a:t>nhập </a:t>
            </a:r>
            <a:r>
              <a:rPr lang="en-US" sz="2000" smtClean="0"/>
              <a:t>5000MB</a:t>
            </a:r>
            <a:endParaRPr lang="en-US" sz="2000"/>
          </a:p>
          <a:p>
            <a:r>
              <a:rPr lang="en-US" sz="2000"/>
              <a:t>Nhấn Ok.</a:t>
            </a:r>
          </a:p>
          <a:p>
            <a:endParaRPr lang="en-US"/>
          </a:p>
        </p:txBody>
      </p:sp>
    </p:spTree>
    <p:extLst>
      <p:ext uri="{BB962C8B-B14F-4D97-AF65-F5344CB8AC3E}">
        <p14:creationId xmlns:p14="http://schemas.microsoft.com/office/powerpoint/2010/main" val="20516686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79296" cy="990600"/>
          </a:xfrm>
        </p:spPr>
        <p:txBody>
          <a:bodyPr>
            <a:normAutofit fontScale="90000"/>
          </a:bodyPr>
          <a:lstStyle/>
          <a:p>
            <a:r>
              <a:rPr lang="en-US">
                <a:solidFill>
                  <a:srgbClr val="0070C0"/>
                </a:solidFill>
              </a:rPr>
              <a:t>Chương 2: Phân hoạch, cấu hình hệ thống</a:t>
            </a:r>
            <a:endParaRPr lang="en-US"/>
          </a:p>
        </p:txBody>
      </p:sp>
      <p:pic>
        <p:nvPicPr>
          <p:cNvPr id="399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484784"/>
            <a:ext cx="4320480" cy="2538412"/>
          </a:xfrm>
          <a:prstGeom prst="rect">
            <a:avLst/>
          </a:prstGeom>
          <a:noFill/>
          <a:extLst>
            <a:ext uri="{909E8E84-426E-40DD-AFC4-6F175D3DCCD1}">
              <a14:hiddenFill xmlns:a14="http://schemas.microsoft.com/office/drawing/2010/main">
                <a:solidFill>
                  <a:srgbClr val="FFFFFF"/>
                </a:solidFill>
              </a14:hiddenFill>
            </a:ext>
          </a:extLst>
        </p:spPr>
      </p:pic>
      <p:pic>
        <p:nvPicPr>
          <p:cNvPr id="399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671" y="4023196"/>
            <a:ext cx="5443537" cy="25717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932040" y="2015326"/>
            <a:ext cx="4136504" cy="1477328"/>
          </a:xfrm>
          <a:prstGeom prst="rect">
            <a:avLst/>
          </a:prstGeom>
        </p:spPr>
        <p:txBody>
          <a:bodyPr wrap="square">
            <a:spAutoFit/>
          </a:bodyPr>
          <a:lstStyle/>
          <a:p>
            <a:r>
              <a:rPr lang="en-US"/>
              <a:t> </a:t>
            </a:r>
          </a:p>
          <a:p>
            <a:r>
              <a:rPr lang="en-US"/>
              <a:t>Sau khi Resize phân vùng xong chúng ta có thể phân thêm 1 phân vùng mới có tên là Software với định dạng file FAT32</a:t>
            </a:r>
          </a:p>
        </p:txBody>
      </p:sp>
    </p:spTree>
    <p:extLst>
      <p:ext uri="{BB962C8B-B14F-4D97-AF65-F5344CB8AC3E}">
        <p14:creationId xmlns:p14="http://schemas.microsoft.com/office/powerpoint/2010/main" val="3279029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96752"/>
            <a:ext cx="8229600" cy="1800200"/>
          </a:xfrm>
        </p:spPr>
        <p:txBody>
          <a:bodyPr/>
          <a:lstStyle/>
          <a:p>
            <a:pPr marL="0" indent="0">
              <a:buNone/>
            </a:pPr>
            <a:r>
              <a:rPr lang="en-US" smtClean="0">
                <a:solidFill>
                  <a:srgbClr val="FF0000"/>
                </a:solidFill>
              </a:rPr>
              <a:t>2.2 Bộ nguồn (Power)</a:t>
            </a:r>
          </a:p>
          <a:p>
            <a:pPr marL="0" indent="0">
              <a:buNone/>
            </a:pPr>
            <a:r>
              <a:rPr lang="en-US" sz="2000">
                <a:latin typeface="Times New Roman" pitchFamily="18" charset="0"/>
                <a:cs typeface="Times New Roman" pitchFamily="18" charset="0"/>
              </a:rPr>
              <a:t>Nguồn điện máy tính là một biến áp và một số mạch điện dùng để biến đổi dòng điện xoay chiều AC 110V/220V thành nguồn điện một chiều ±3,3V, ±5V và ±12V cung cấp cho toàn bộ hệ thống máy tính. Công suất trung bình của bộ nguồn hiện nay khoảng 350W đến 500W.</a:t>
            </a:r>
          </a:p>
          <a:p>
            <a:pPr marL="0" indent="0">
              <a:buNone/>
            </a:pPr>
            <a:endParaRPr lang="en-US">
              <a:solidFill>
                <a:srgbClr val="FF0000"/>
              </a:solidFill>
            </a:endParaRPr>
          </a:p>
        </p:txBody>
      </p:sp>
      <p:sp>
        <p:nvSpPr>
          <p:cNvPr id="4" name="Title 1"/>
          <p:cNvSpPr>
            <a:spLocks noGrp="1"/>
          </p:cNvSpPr>
          <p:nvPr>
            <p:ph type="title"/>
          </p:nvPr>
        </p:nvSpPr>
        <p:spPr>
          <a:xfrm>
            <a:off x="395536" y="404664"/>
            <a:ext cx="8229600" cy="990600"/>
          </a:xfrm>
        </p:spPr>
        <p:txBody>
          <a:bodyPr>
            <a:normAutofit fontScale="90000"/>
          </a:bodyPr>
          <a:lstStyle/>
          <a:p>
            <a:r>
              <a:rPr lang="en-US">
                <a:solidFill>
                  <a:srgbClr val="0070C0"/>
                </a:solidFill>
              </a:rPr>
              <a:t>Chương 1: Tổng quan tổ chức máy tính</a:t>
            </a: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072678"/>
            <a:ext cx="7560840" cy="23844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915816" y="5805264"/>
            <a:ext cx="4147289" cy="369332"/>
          </a:xfrm>
          <a:prstGeom prst="rect">
            <a:avLst/>
          </a:prstGeom>
        </p:spPr>
        <p:txBody>
          <a:bodyPr wrap="none">
            <a:spAutoFit/>
          </a:bodyPr>
          <a:lstStyle/>
          <a:p>
            <a:r>
              <a:rPr lang="en-US" i="1"/>
              <a:t>Hình 1.4: Chân của bộ nguồn máy tính</a:t>
            </a:r>
            <a:endParaRPr lang="en-US"/>
          </a:p>
        </p:txBody>
      </p:sp>
    </p:spTree>
    <p:extLst>
      <p:ext uri="{BB962C8B-B14F-4D97-AF65-F5344CB8AC3E}">
        <p14:creationId xmlns:p14="http://schemas.microsoft.com/office/powerpoint/2010/main" val="37660838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533400"/>
            <a:ext cx="8856984" cy="990600"/>
          </a:xfrm>
        </p:spPr>
        <p:txBody>
          <a:bodyPr>
            <a:noAutofit/>
          </a:bodyPr>
          <a:lstStyle/>
          <a:p>
            <a:pPr lvl="0"/>
            <a:r>
              <a:rPr lang="en-US" sz="3200">
                <a:solidFill>
                  <a:srgbClr val="0070C0"/>
                </a:solidFill>
              </a:rPr>
              <a:t>Chương 3: Cài đặt hệ điều hành và các phần mềm</a:t>
            </a:r>
            <a:br>
              <a:rPr lang="en-US" sz="3200">
                <a:solidFill>
                  <a:srgbClr val="0070C0"/>
                </a:solidFill>
              </a:rPr>
            </a:br>
            <a:endParaRPr lang="en-US" sz="3200">
              <a:solidFill>
                <a:srgbClr val="0070C0"/>
              </a:solidFill>
            </a:endParaRPr>
          </a:p>
        </p:txBody>
      </p:sp>
      <p:sp>
        <p:nvSpPr>
          <p:cNvPr id="3" name="Content Placeholder 2"/>
          <p:cNvSpPr>
            <a:spLocks noGrp="1"/>
          </p:cNvSpPr>
          <p:nvPr>
            <p:ph idx="1"/>
          </p:nvPr>
        </p:nvSpPr>
        <p:spPr>
          <a:xfrm>
            <a:off x="457200" y="1196752"/>
            <a:ext cx="8229600" cy="5280248"/>
          </a:xfrm>
        </p:spPr>
        <p:txBody>
          <a:bodyPr/>
          <a:lstStyle/>
          <a:p>
            <a:r>
              <a:rPr lang="en-US" b="1" i="1" smtClean="0">
                <a:solidFill>
                  <a:srgbClr val="FF0000"/>
                </a:solidFill>
              </a:rPr>
              <a:t>Cài đặt hệ điều hành</a:t>
            </a:r>
          </a:p>
          <a:p>
            <a:r>
              <a:rPr lang="en-US" b="1" i="1" smtClean="0"/>
              <a:t>Mục </a:t>
            </a:r>
            <a:r>
              <a:rPr lang="en-US" b="1" i="1"/>
              <a:t>tiêu</a:t>
            </a:r>
            <a:r>
              <a:rPr lang="en-US" b="1" i="1" smtClean="0"/>
              <a:t>:</a:t>
            </a:r>
            <a:endParaRPr lang="en-US"/>
          </a:p>
          <a:p>
            <a:r>
              <a:rPr lang="en-US" i="1"/>
              <a:t>Trình bày được quá trình cài đặt một hệ điều </a:t>
            </a:r>
            <a:r>
              <a:rPr lang="en-US" i="1"/>
              <a:t>hành</a:t>
            </a:r>
            <a:r>
              <a:rPr lang="en-US" i="1" smtClean="0"/>
              <a:t>;</a:t>
            </a:r>
            <a:endParaRPr lang="en-US"/>
          </a:p>
          <a:p>
            <a:r>
              <a:rPr lang="en-US" i="1"/>
              <a:t>Cài đặt được các hệ điều hành.</a:t>
            </a:r>
            <a:endParaRPr lang="en-US"/>
          </a:p>
          <a:p>
            <a:r>
              <a:rPr lang="en-US" b="1" i="1"/>
              <a:t>Yêu cầu cấu hình máy tính</a:t>
            </a:r>
            <a:endParaRPr lang="en-US"/>
          </a:p>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331844387"/>
              </p:ext>
            </p:extLst>
          </p:nvPr>
        </p:nvGraphicFramePr>
        <p:xfrm>
          <a:off x="1187624" y="3573018"/>
          <a:ext cx="6192688" cy="2376260"/>
        </p:xfrm>
        <a:graphic>
          <a:graphicData uri="http://schemas.openxmlformats.org/drawingml/2006/table">
            <a:tbl>
              <a:tblPr>
                <a:tableStyleId>{5C22544A-7EE6-4342-B048-85BDC9FD1C3A}</a:tableStyleId>
              </a:tblPr>
              <a:tblGrid>
                <a:gridCol w="1597622"/>
                <a:gridCol w="2251887"/>
                <a:gridCol w="2343179"/>
              </a:tblGrid>
              <a:tr h="490340">
                <a:tc>
                  <a:txBody>
                    <a:bodyPr/>
                    <a:lstStyle/>
                    <a:p>
                      <a:pPr marL="304800">
                        <a:spcAft>
                          <a:spcPts val="0"/>
                        </a:spcAft>
                      </a:pPr>
                      <a:r>
                        <a:rPr lang="en-US" sz="1300">
                          <a:effectLst/>
                        </a:rPr>
                        <a:t>Cấu hình</a:t>
                      </a:r>
                      <a:endParaRPr lang="en-US" sz="1000">
                        <a:effectLst/>
                        <a:latin typeface="Calibri"/>
                        <a:ea typeface="Calibri"/>
                        <a:cs typeface="Arial"/>
                      </a:endParaRPr>
                    </a:p>
                  </a:txBody>
                  <a:tcPr marL="0" marR="0" marT="0" marB="0" anchor="b"/>
                </a:tc>
                <a:tc>
                  <a:txBody>
                    <a:bodyPr/>
                    <a:lstStyle/>
                    <a:p>
                      <a:pPr marL="406400">
                        <a:spcAft>
                          <a:spcPts val="0"/>
                        </a:spcAft>
                      </a:pPr>
                      <a:r>
                        <a:rPr lang="en-US" sz="1300">
                          <a:effectLst/>
                        </a:rPr>
                        <a:t>WINDOWS 7</a:t>
                      </a:r>
                      <a:endParaRPr lang="en-US" sz="1000">
                        <a:effectLst/>
                        <a:latin typeface="Calibri"/>
                        <a:ea typeface="Calibri"/>
                        <a:cs typeface="Arial"/>
                      </a:endParaRPr>
                    </a:p>
                  </a:txBody>
                  <a:tcPr marL="0" marR="0" marT="0" marB="0" anchor="b"/>
                </a:tc>
                <a:tc>
                  <a:txBody>
                    <a:bodyPr/>
                    <a:lstStyle/>
                    <a:p>
                      <a:pPr algn="ctr">
                        <a:spcAft>
                          <a:spcPts val="0"/>
                        </a:spcAft>
                      </a:pPr>
                      <a:r>
                        <a:rPr lang="en-US" sz="1300">
                          <a:effectLst/>
                        </a:rPr>
                        <a:t>WINDOWS 8</a:t>
                      </a:r>
                      <a:endParaRPr lang="en-US" sz="1000">
                        <a:effectLst/>
                        <a:latin typeface="Calibri"/>
                        <a:ea typeface="Calibri"/>
                        <a:cs typeface="Arial"/>
                      </a:endParaRPr>
                    </a:p>
                  </a:txBody>
                  <a:tcPr marL="0" marR="0" marT="0" marB="0" anchor="b"/>
                </a:tc>
              </a:tr>
              <a:tr h="471480">
                <a:tc>
                  <a:txBody>
                    <a:bodyPr/>
                    <a:lstStyle/>
                    <a:p>
                      <a:pPr marL="63500">
                        <a:lnSpc>
                          <a:spcPts val="1460"/>
                        </a:lnSpc>
                        <a:spcAft>
                          <a:spcPts val="0"/>
                        </a:spcAft>
                      </a:pPr>
                      <a:r>
                        <a:rPr lang="en-US" sz="1300">
                          <a:effectLst/>
                        </a:rPr>
                        <a:t>Tốc độ CPU</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1Ghz</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1Ghz</a:t>
                      </a:r>
                      <a:endParaRPr lang="en-US" sz="1000">
                        <a:effectLst/>
                        <a:latin typeface="Calibri"/>
                        <a:ea typeface="Calibri"/>
                        <a:cs typeface="Arial"/>
                      </a:endParaRPr>
                    </a:p>
                  </a:txBody>
                  <a:tcPr marL="0" marR="0" marT="0" marB="0" anchor="b"/>
                </a:tc>
              </a:tr>
              <a:tr h="471480">
                <a:tc>
                  <a:txBody>
                    <a:bodyPr/>
                    <a:lstStyle/>
                    <a:p>
                      <a:pPr marL="63500">
                        <a:lnSpc>
                          <a:spcPts val="1460"/>
                        </a:lnSpc>
                        <a:spcAft>
                          <a:spcPts val="0"/>
                        </a:spcAft>
                      </a:pPr>
                      <a:r>
                        <a:rPr lang="en-US" sz="1300">
                          <a:effectLst/>
                        </a:rPr>
                        <a:t>Bộ nhớ RAM</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1GB</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1GB</a:t>
                      </a:r>
                      <a:endParaRPr lang="en-US" sz="1000">
                        <a:effectLst/>
                        <a:latin typeface="Calibri"/>
                        <a:ea typeface="Calibri"/>
                        <a:cs typeface="Arial"/>
                      </a:endParaRPr>
                    </a:p>
                  </a:txBody>
                  <a:tcPr marL="0" marR="0" marT="0" marB="0" anchor="b"/>
                </a:tc>
              </a:tr>
              <a:tr h="471480">
                <a:tc>
                  <a:txBody>
                    <a:bodyPr/>
                    <a:lstStyle/>
                    <a:p>
                      <a:pPr marL="63500">
                        <a:lnSpc>
                          <a:spcPts val="1460"/>
                        </a:lnSpc>
                        <a:spcAft>
                          <a:spcPts val="0"/>
                        </a:spcAft>
                      </a:pPr>
                      <a:r>
                        <a:rPr lang="en-US" sz="1300">
                          <a:effectLst/>
                        </a:rPr>
                        <a:t>HDD còn trống</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15GB</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16GB</a:t>
                      </a:r>
                      <a:endParaRPr lang="en-US" sz="1000">
                        <a:effectLst/>
                        <a:latin typeface="Calibri"/>
                        <a:ea typeface="Calibri"/>
                        <a:cs typeface="Arial"/>
                      </a:endParaRPr>
                    </a:p>
                  </a:txBody>
                  <a:tcPr marL="0" marR="0" marT="0" marB="0" anchor="b"/>
                </a:tc>
              </a:tr>
              <a:tr h="471480">
                <a:tc>
                  <a:txBody>
                    <a:bodyPr/>
                    <a:lstStyle/>
                    <a:p>
                      <a:pPr marL="63500">
                        <a:lnSpc>
                          <a:spcPts val="1460"/>
                        </a:lnSpc>
                        <a:spcAft>
                          <a:spcPts val="0"/>
                        </a:spcAft>
                      </a:pPr>
                      <a:r>
                        <a:rPr lang="en-US" sz="1300">
                          <a:effectLst/>
                        </a:rPr>
                        <a:t>Card màn hình</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128MB</a:t>
                      </a:r>
                      <a:endParaRPr lang="en-US" sz="1000">
                        <a:effectLst/>
                        <a:latin typeface="Calibri"/>
                        <a:ea typeface="Calibri"/>
                        <a:cs typeface="Arial"/>
                      </a:endParaRPr>
                    </a:p>
                  </a:txBody>
                  <a:tcPr marL="0" marR="0" marT="0" marB="0" anchor="b"/>
                </a:tc>
                <a:tc>
                  <a:txBody>
                    <a:bodyPr/>
                    <a:lstStyle/>
                    <a:p>
                      <a:pPr algn="ctr">
                        <a:lnSpc>
                          <a:spcPts val="1460"/>
                        </a:lnSpc>
                        <a:spcAft>
                          <a:spcPts val="0"/>
                        </a:spcAft>
                      </a:pPr>
                      <a:r>
                        <a:rPr lang="en-US" sz="1300">
                          <a:effectLst/>
                        </a:rPr>
                        <a:t>Direct 9</a:t>
                      </a:r>
                      <a:endParaRPr lang="en-US" sz="1000">
                        <a:effectLst/>
                        <a:latin typeface="Calibri"/>
                        <a:ea typeface="Calibri"/>
                        <a:cs typeface="Arial"/>
                      </a:endParaRPr>
                    </a:p>
                  </a:txBody>
                  <a:tcPr marL="0" marR="0" marT="0" marB="0" anchor="b"/>
                </a:tc>
              </a:tr>
            </a:tbl>
          </a:graphicData>
        </a:graphic>
      </p:graphicFrame>
    </p:spTree>
    <p:extLst>
      <p:ext uri="{BB962C8B-B14F-4D97-AF65-F5344CB8AC3E}">
        <p14:creationId xmlns:p14="http://schemas.microsoft.com/office/powerpoint/2010/main" val="4288159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sp>
        <p:nvSpPr>
          <p:cNvPr id="3" name="Content Placeholder 2"/>
          <p:cNvSpPr>
            <a:spLocks noGrp="1"/>
          </p:cNvSpPr>
          <p:nvPr>
            <p:ph idx="1"/>
          </p:nvPr>
        </p:nvSpPr>
        <p:spPr>
          <a:xfrm>
            <a:off x="251520" y="1600200"/>
            <a:ext cx="8640960" cy="820688"/>
          </a:xfrm>
        </p:spPr>
        <p:txBody>
          <a:bodyPr/>
          <a:lstStyle/>
          <a:p>
            <a:r>
              <a:rPr lang="en-US" sz="2000"/>
              <a:t>C</a:t>
            </a:r>
            <a:r>
              <a:rPr lang="en-US" sz="2000" smtClean="0"/>
              <a:t>hèn </a:t>
            </a:r>
            <a:r>
              <a:rPr lang="en-US" sz="2000"/>
              <a:t>đĩa DVD Windows 7 vào ổ đĩa DVD và khởi động máy tính, màn hìnhWindows 7 sẽ load các file đầu tiên của Windows 7.</a:t>
            </a:r>
          </a:p>
          <a:p>
            <a:endParaRPr lang="en-US"/>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776" y="2847975"/>
            <a:ext cx="4038600" cy="267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32979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632157"/>
            <a:ext cx="4367599" cy="32162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739313"/>
            <a:ext cx="4038600" cy="3001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7806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700808"/>
            <a:ext cx="3633788" cy="2736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6183" y="1589683"/>
            <a:ext cx="4948306" cy="295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658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556792"/>
            <a:ext cx="4038600" cy="302895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556792"/>
            <a:ext cx="4038600" cy="3024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3505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1382" y="1556792"/>
            <a:ext cx="3836987" cy="222567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724274"/>
            <a:ext cx="3475038" cy="21066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132" y="4293096"/>
            <a:ext cx="3551237" cy="2090737"/>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59067" y="4045122"/>
            <a:ext cx="4104457" cy="2586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5390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412777"/>
            <a:ext cx="3651250" cy="2592288"/>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1600072"/>
            <a:ext cx="4557662" cy="240499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070" y="4149080"/>
            <a:ext cx="3676650" cy="2547938"/>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9992" y="4146376"/>
            <a:ext cx="4341638"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4437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530350"/>
            <a:ext cx="3227387" cy="2663825"/>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6" y="1377949"/>
            <a:ext cx="4973720" cy="296862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2148" y="4319609"/>
            <a:ext cx="3633788" cy="2133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0389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916832"/>
            <a:ext cx="8229600" cy="3484984"/>
          </a:xfrm>
        </p:spPr>
        <p:txBody>
          <a:bodyPr>
            <a:normAutofit/>
          </a:bodyPr>
          <a:lstStyle/>
          <a:p>
            <a:r>
              <a:rPr lang="en-US" sz="2000" b="1" i="1"/>
              <a:t>Cài </a:t>
            </a:r>
            <a:r>
              <a:rPr lang="en-US" sz="2000" b="1" i="1"/>
              <a:t>đặt </a:t>
            </a:r>
            <a:r>
              <a:rPr lang="en-US" sz="2000" b="1" i="1" smtClean="0"/>
              <a:t>Driver</a:t>
            </a:r>
            <a:endParaRPr lang="en-US" sz="2000"/>
          </a:p>
          <a:p>
            <a:r>
              <a:rPr lang="en-US" sz="2000" b="1"/>
              <a:t>+ Phần </a:t>
            </a:r>
            <a:r>
              <a:rPr lang="en-US" sz="2000" b="1"/>
              <a:t>chuẩn </a:t>
            </a:r>
            <a:r>
              <a:rPr lang="en-US" sz="2000" b="1" smtClean="0"/>
              <a:t>bị</a:t>
            </a:r>
            <a:endParaRPr lang="en-US" sz="2000"/>
          </a:p>
          <a:p>
            <a:r>
              <a:rPr lang="en-US" sz="2000"/>
              <a:t>Khi mới cài đặt Windows thì có rất nhiều phần cứng Windows không nhận diện được, ta cần phải chuẩn bị tất cả các Driver cần thiết tương ứng cho từng thiết bị. (có thể download từ internet, đĩa của nhà sản xuất, đĩa tổng hợp </a:t>
            </a:r>
            <a:r>
              <a:rPr lang="en-US" sz="2000"/>
              <a:t>v.v</a:t>
            </a:r>
            <a:r>
              <a:rPr lang="en-US" sz="2000" smtClean="0"/>
              <a:t>…)</a:t>
            </a:r>
            <a:endParaRPr lang="en-US" sz="2000"/>
          </a:p>
          <a:p>
            <a:r>
              <a:rPr lang="en-US" sz="2000" b="1"/>
              <a:t>+ Phần </a:t>
            </a:r>
            <a:r>
              <a:rPr lang="en-US" sz="2000" b="1"/>
              <a:t>cài </a:t>
            </a:r>
            <a:r>
              <a:rPr lang="en-US" sz="2000" b="1" smtClean="0"/>
              <a:t>đặt</a:t>
            </a:r>
            <a:endParaRPr lang="en-US" sz="2000"/>
          </a:p>
          <a:p>
            <a:r>
              <a:rPr lang="en-US" sz="2000"/>
              <a:t>Cài đặt Driver cho các thiết bị thường được thực hiện ngay sau khi cài hệ điều hành hoặc khi cần thay đổi, gắn thêm thiết bị mới. Có 2 cách cài đặt Driver là cài đặt tự động và cài đặt có lựa chọn.</a:t>
            </a:r>
          </a:p>
          <a:p>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spTree>
    <p:extLst>
      <p:ext uri="{BB962C8B-B14F-4D97-AF65-F5344CB8AC3E}">
        <p14:creationId xmlns:p14="http://schemas.microsoft.com/office/powerpoint/2010/main" val="27220080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sp>
        <p:nvSpPr>
          <p:cNvPr id="5" name="Rectangle 4"/>
          <p:cNvSpPr/>
          <p:nvPr/>
        </p:nvSpPr>
        <p:spPr>
          <a:xfrm>
            <a:off x="539552" y="1556792"/>
            <a:ext cx="7848872" cy="1754326"/>
          </a:xfrm>
          <a:prstGeom prst="rect">
            <a:avLst/>
          </a:prstGeom>
        </p:spPr>
        <p:txBody>
          <a:bodyPr wrap="square">
            <a:spAutoFit/>
          </a:bodyPr>
          <a:lstStyle/>
          <a:p>
            <a:r>
              <a:rPr lang="en-US" i="1">
                <a:solidFill>
                  <a:srgbClr val="00B050"/>
                </a:solidFill>
              </a:rPr>
              <a:t>Cài đặt </a:t>
            </a:r>
            <a:r>
              <a:rPr lang="en-US" i="1">
                <a:solidFill>
                  <a:srgbClr val="00B050"/>
                </a:solidFill>
              </a:rPr>
              <a:t>tự </a:t>
            </a:r>
            <a:r>
              <a:rPr lang="en-US" i="1" smtClean="0">
                <a:solidFill>
                  <a:srgbClr val="00B050"/>
                </a:solidFill>
              </a:rPr>
              <a:t>động</a:t>
            </a:r>
            <a:endParaRPr lang="en-US">
              <a:solidFill>
                <a:srgbClr val="00B050"/>
              </a:solidFill>
            </a:endParaRPr>
          </a:p>
          <a:p>
            <a:r>
              <a:rPr lang="en-US"/>
              <a:t>Đối với cách cài đặt này chỉ cần đưa đĩa chứa Driver của thiết bị cần cài vào ổ đĩa của máy vi tính, chương trình cài đặt (Setup) sẽ tự động chạy và hiển thị bảng liệt kê các Driver cần phải cài đặt, thông thường chỉ cần để nguyên các lựa chọn mặc định và nhấn Install, Go, Next,... để tiến hành cài đặt Driver và chương trình ứng dụng cho thiết bị.</a:t>
            </a: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537489"/>
            <a:ext cx="3924435" cy="289560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1437" y="3717032"/>
            <a:ext cx="3836987" cy="2244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751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412776"/>
            <a:ext cx="8784976" cy="432048"/>
          </a:xfrm>
        </p:spPr>
        <p:txBody>
          <a:bodyPr>
            <a:normAutofit lnSpcReduction="10000"/>
          </a:bodyPr>
          <a:lstStyle/>
          <a:p>
            <a:r>
              <a:rPr lang="en-US">
                <a:solidFill>
                  <a:srgbClr val="FF0000"/>
                </a:solidFill>
              </a:rPr>
              <a:t>2.2 Bộ nguồn (Power</a:t>
            </a:r>
            <a:r>
              <a:rPr lang="en-US" smtClean="0">
                <a:solidFill>
                  <a:srgbClr val="FF0000"/>
                </a:solidFill>
              </a:rPr>
              <a:t>) (tt)</a:t>
            </a:r>
          </a:p>
          <a:p>
            <a:pPr marL="0" indent="0">
              <a:buNone/>
            </a:pPr>
            <a:endParaRPr lang="en-US">
              <a:solidFill>
                <a:srgbClr val="FF0000"/>
              </a:solidFill>
            </a:endParaRPr>
          </a:p>
          <a:p>
            <a:endParaRPr lang="en-US"/>
          </a:p>
        </p:txBody>
      </p:sp>
      <p:sp>
        <p:nvSpPr>
          <p:cNvPr id="4" name="Title 1"/>
          <p:cNvSpPr>
            <a:spLocks noGrp="1"/>
          </p:cNvSpPr>
          <p:nvPr>
            <p:ph type="title"/>
          </p:nvPr>
        </p:nvSpPr>
        <p:spPr>
          <a:xfrm>
            <a:off x="457200" y="533400"/>
            <a:ext cx="8229600" cy="735360"/>
          </a:xfrm>
        </p:spPr>
        <p:txBody>
          <a:bodyPr>
            <a:normAutofit fontScale="90000"/>
          </a:bodyPr>
          <a:lstStyle/>
          <a:p>
            <a:r>
              <a:rPr lang="en-US">
                <a:solidFill>
                  <a:srgbClr val="0070C0"/>
                </a:solidFill>
              </a:rPr>
              <a:t>Chương 1: Tổng quan tổ chức máy tính</a:t>
            </a:r>
            <a:endParaRPr lang="en-US"/>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965256"/>
            <a:ext cx="7344816" cy="3335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249487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12776"/>
            <a:ext cx="8229600" cy="2332856"/>
          </a:xfrm>
        </p:spPr>
        <p:txBody>
          <a:bodyPr>
            <a:normAutofit lnSpcReduction="10000"/>
          </a:bodyPr>
          <a:lstStyle/>
          <a:p>
            <a:r>
              <a:rPr lang="en-US" sz="2000" i="1">
                <a:solidFill>
                  <a:srgbClr val="00B050"/>
                </a:solidFill>
              </a:rPr>
              <a:t>Cài đặt có </a:t>
            </a:r>
            <a:r>
              <a:rPr lang="en-US" sz="2000" i="1">
                <a:solidFill>
                  <a:srgbClr val="00B050"/>
                </a:solidFill>
              </a:rPr>
              <a:t>lựa </a:t>
            </a:r>
            <a:r>
              <a:rPr lang="en-US" sz="2000" i="1" smtClean="0">
                <a:solidFill>
                  <a:srgbClr val="00B050"/>
                </a:solidFill>
              </a:rPr>
              <a:t>chọn</a:t>
            </a:r>
            <a:endParaRPr lang="en-US" sz="2000">
              <a:solidFill>
                <a:srgbClr val="00B050"/>
              </a:solidFill>
            </a:endParaRPr>
          </a:p>
          <a:p>
            <a:r>
              <a:rPr lang="en-US" sz="2000"/>
              <a:t>Đối với các thiết bị không có chương trình cài đặt tự động hoặc khi cần nâng cấp Driver mới cho thiết bị thì có thể sử dụng cách cài đặt như </a:t>
            </a:r>
            <a:r>
              <a:rPr lang="en-US" sz="2000"/>
              <a:t>sau</a:t>
            </a:r>
            <a:r>
              <a:rPr lang="en-US" sz="2000" smtClean="0"/>
              <a:t>:</a:t>
            </a:r>
            <a:endParaRPr lang="en-US" sz="2000"/>
          </a:p>
          <a:p>
            <a:r>
              <a:rPr lang="en-US" sz="2000"/>
              <a:t>Nhấn nút phải chuột vào biểu tượng My Computer và chọn Properties trong Menu. Trong System Properties chọn Hardware à Device Manager.</a:t>
            </a:r>
          </a:p>
          <a:p>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501008"/>
            <a:ext cx="544353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6069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1108720"/>
          </a:xfrm>
        </p:spPr>
        <p:txBody>
          <a:bodyPr>
            <a:normAutofit/>
          </a:bodyPr>
          <a:lstStyle/>
          <a:p>
            <a:r>
              <a:rPr lang="en-US" sz="2000"/>
              <a:t>Hoặc các bạn có thể làm theo cách sau để vào Device </a:t>
            </a:r>
            <a:r>
              <a:rPr lang="en-US" sz="2000"/>
              <a:t>Manager</a:t>
            </a:r>
            <a:r>
              <a:rPr lang="en-US" sz="2000" smtClean="0"/>
              <a:t>:</a:t>
            </a:r>
            <a:endParaRPr lang="en-US" sz="2000"/>
          </a:p>
          <a:p>
            <a:r>
              <a:rPr lang="en-US" sz="2000" i="1"/>
              <a:t>Kích chuột phải vào biểu tượng My Computer à chọn Manager à chọn Device Manager.</a:t>
            </a:r>
            <a:endParaRPr lang="en-US" sz="2000"/>
          </a:p>
          <a:p>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9" y="2708920"/>
            <a:ext cx="4752528" cy="2978423"/>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2737206"/>
            <a:ext cx="3178175" cy="40005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04226" y="3550431"/>
            <a:ext cx="3536454" cy="129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8445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748680"/>
          </a:xfrm>
        </p:spPr>
        <p:txBody>
          <a:bodyPr>
            <a:normAutofit/>
          </a:bodyPr>
          <a:lstStyle/>
          <a:p>
            <a:r>
              <a:rPr lang="en-US" sz="2000"/>
              <a:t>Nếu xuất hiện bảng thông báo đề nghị kết nối Internet để cập nhật, chọn No, not this time và nhấn </a:t>
            </a:r>
            <a:r>
              <a:rPr lang="en-US" sz="2000"/>
              <a:t>Next</a:t>
            </a:r>
            <a:r>
              <a:rPr lang="en-US" sz="2000" smtClean="0"/>
              <a:t>.</a:t>
            </a:r>
            <a:endParaRPr lang="en-US" sz="2000"/>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276872"/>
            <a:ext cx="5443537" cy="3154363"/>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2432449"/>
            <a:ext cx="3883025" cy="286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6545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613600"/>
            <a:ext cx="4896546" cy="2247448"/>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3428" y="1556835"/>
            <a:ext cx="3741738" cy="244823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481" y="4221088"/>
            <a:ext cx="4768585" cy="2160240"/>
          </a:xfrm>
          <a:prstGeom prst="rect">
            <a:avLst/>
          </a:prstGeom>
          <a:noFill/>
          <a:extLst>
            <a:ext uri="{909E8E84-426E-40DD-AFC4-6F175D3DCCD1}">
              <a14:hiddenFill xmlns:a14="http://schemas.microsoft.com/office/drawing/2010/main">
                <a:solidFill>
                  <a:srgbClr val="FFFFFF"/>
                </a:solidFill>
              </a14:hiddenFill>
            </a:ext>
          </a:extLst>
        </p:spPr>
      </p:pic>
      <p:pic>
        <p:nvPicPr>
          <p:cNvPr id="1331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8066" y="4285278"/>
            <a:ext cx="3575050" cy="244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4137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9" y="1340768"/>
            <a:ext cx="4752528" cy="2968625"/>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7" y="1608158"/>
            <a:ext cx="3816423" cy="2689225"/>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297" y="4509120"/>
            <a:ext cx="4408720" cy="2117725"/>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80112" y="4418432"/>
            <a:ext cx="3170238" cy="2299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6174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3" y="1340769"/>
            <a:ext cx="4680520" cy="2736304"/>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1772816"/>
            <a:ext cx="4303712" cy="1587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1560" y="4365104"/>
            <a:ext cx="7560840" cy="1200329"/>
          </a:xfrm>
          <a:prstGeom prst="rect">
            <a:avLst/>
          </a:prstGeom>
        </p:spPr>
        <p:txBody>
          <a:bodyPr wrap="square">
            <a:spAutoFit/>
          </a:bodyPr>
          <a:lstStyle/>
          <a:p>
            <a:r>
              <a:rPr lang="en-US"/>
              <a:t>Nếu quá trình cài đặt Driver thành công sẽ xuất hiện bảng </a:t>
            </a:r>
            <a:r>
              <a:rPr lang="en-US"/>
              <a:t>thông </a:t>
            </a:r>
            <a:r>
              <a:rPr lang="en-US" smtClean="0"/>
              <a:t>báo</a:t>
            </a:r>
            <a:endParaRPr lang="en-US"/>
          </a:p>
          <a:p>
            <a:r>
              <a:rPr lang="en-US" i="1"/>
              <a:t>Completing the Hardware Update Wizard</a:t>
            </a:r>
            <a:r>
              <a:rPr lang="en-US"/>
              <a:t>, nhấn</a:t>
            </a:r>
            <a:r>
              <a:rPr lang="en-US" i="1"/>
              <a:t> </a:t>
            </a:r>
            <a:r>
              <a:rPr lang="en-US" b="1"/>
              <a:t>Finish</a:t>
            </a:r>
            <a:r>
              <a:rPr lang="en-US" i="1"/>
              <a:t> </a:t>
            </a:r>
            <a:r>
              <a:rPr lang="en-US"/>
              <a:t>để hoàn tất và </a:t>
            </a:r>
            <a:r>
              <a:rPr lang="en-US"/>
              <a:t>quay </a:t>
            </a:r>
            <a:r>
              <a:rPr lang="en-US" smtClean="0"/>
              <a:t>lại</a:t>
            </a:r>
            <a:endParaRPr lang="en-US"/>
          </a:p>
          <a:p>
            <a:r>
              <a:rPr lang="en-US"/>
              <a:t>Device Manager, tiếp tục cài đặt Driver cho các thiết bị khác</a:t>
            </a:r>
            <a:endParaRPr lang="en-US"/>
          </a:p>
        </p:txBody>
      </p:sp>
    </p:spTree>
    <p:extLst>
      <p:ext uri="{BB962C8B-B14F-4D97-AF65-F5344CB8AC3E}">
        <p14:creationId xmlns:p14="http://schemas.microsoft.com/office/powerpoint/2010/main" val="3732840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32656"/>
          </a:xfrm>
        </p:spPr>
        <p:txBody>
          <a:bodyPr/>
          <a:lstStyle/>
          <a:p>
            <a:r>
              <a:rPr lang="en-US" b="1">
                <a:solidFill>
                  <a:srgbClr val="FF0000"/>
                </a:solidFill>
              </a:rPr>
              <a:t>CÀI ĐẶT CÁC PHẦN MỀN ỨNG DỤNG</a:t>
            </a:r>
            <a:endParaRPr lang="en-US">
              <a:solidFill>
                <a:srgbClr val="FF0000"/>
              </a:solidFill>
            </a:endParaRPr>
          </a:p>
          <a:p>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sp>
        <p:nvSpPr>
          <p:cNvPr id="5" name="Rectangle 4"/>
          <p:cNvSpPr/>
          <p:nvPr/>
        </p:nvSpPr>
        <p:spPr>
          <a:xfrm>
            <a:off x="395536" y="1997839"/>
            <a:ext cx="7128792" cy="1754326"/>
          </a:xfrm>
          <a:prstGeom prst="rect">
            <a:avLst/>
          </a:prstGeom>
        </p:spPr>
        <p:txBody>
          <a:bodyPr wrap="square">
            <a:spAutoFit/>
          </a:bodyPr>
          <a:lstStyle/>
          <a:p>
            <a:r>
              <a:rPr lang="en-US"/>
              <a:t> </a:t>
            </a:r>
          </a:p>
          <a:p>
            <a:r>
              <a:rPr lang="en-US" b="1" i="1"/>
              <a:t>Mục tiêu: </a:t>
            </a:r>
            <a:r>
              <a:rPr lang="en-US" i="1"/>
              <a:t>Trình bày được qui trình chung để cài đặt một phần mềm ứng</a:t>
            </a:r>
            <a:r>
              <a:rPr lang="en-US" b="1" i="1"/>
              <a:t> </a:t>
            </a:r>
            <a:r>
              <a:rPr lang="en-US" i="1"/>
              <a:t>dụng</a:t>
            </a:r>
            <a:r>
              <a:rPr lang="en-US" i="1" smtClean="0"/>
              <a:t>.</a:t>
            </a:r>
            <a:endParaRPr lang="en-US"/>
          </a:p>
          <a:p>
            <a:r>
              <a:rPr lang="en-US"/>
              <a:t>Chuẩn bị đĩa chứa bộ cài đặt của phần mềm ứng dụng cần </a:t>
            </a:r>
            <a:r>
              <a:rPr lang="en-US"/>
              <a:t>cài</a:t>
            </a:r>
            <a:r>
              <a:rPr lang="en-US" smtClean="0"/>
              <a:t>.</a:t>
            </a:r>
            <a:endParaRPr lang="en-US"/>
          </a:p>
          <a:p>
            <a:r>
              <a:rPr lang="en-US"/>
              <a:t>Nhấn đúp vào tập tin </a:t>
            </a:r>
            <a:r>
              <a:rPr lang="en-US" i="1"/>
              <a:t>setup.exe</a:t>
            </a:r>
            <a:r>
              <a:rPr lang="en-US"/>
              <a:t>, </a:t>
            </a:r>
            <a:r>
              <a:rPr lang="en-US" i="1"/>
              <a:t>install.exe</a:t>
            </a:r>
            <a:r>
              <a:rPr lang="en-US"/>
              <a:t>, hoặc những biểu tượng đặc trưng của tập tin cài đặt như các hình bên.</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149080"/>
            <a:ext cx="5256584"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0020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3268960"/>
          </a:xfrm>
        </p:spPr>
        <p:txBody>
          <a:bodyPr>
            <a:normAutofit/>
          </a:bodyPr>
          <a:lstStyle/>
          <a:p>
            <a:r>
              <a:rPr lang="en-US" sz="2000"/>
              <a:t>Ngoài ra ở một số phần mềm khi cài đặt có thêm lựa chọn như </a:t>
            </a:r>
            <a:r>
              <a:rPr lang="en-US" sz="2000"/>
              <a:t>sau</a:t>
            </a:r>
            <a:r>
              <a:rPr lang="en-US" sz="2000" smtClean="0"/>
              <a:t>:</a:t>
            </a:r>
            <a:endParaRPr lang="en-US" sz="2000"/>
          </a:p>
          <a:p>
            <a:r>
              <a:rPr lang="en-US" sz="2000" b="1"/>
              <a:t>Lựa chọn chế độ </a:t>
            </a:r>
            <a:r>
              <a:rPr lang="en-US" sz="2000" b="1"/>
              <a:t>cài </a:t>
            </a:r>
            <a:r>
              <a:rPr lang="en-US" sz="2000" b="1" smtClean="0"/>
              <a:t>đặt</a:t>
            </a:r>
            <a:endParaRPr lang="en-US" sz="2000"/>
          </a:p>
          <a:p>
            <a:r>
              <a:rPr lang="en-US" sz="2000" b="1"/>
              <a:t>Typical/Default</a:t>
            </a:r>
            <a:r>
              <a:rPr lang="en-US" sz="2000"/>
              <a:t>: cài đặt mặc định với các thành phần </a:t>
            </a:r>
            <a:r>
              <a:rPr lang="en-US" sz="2000"/>
              <a:t>thường </a:t>
            </a:r>
            <a:r>
              <a:rPr lang="en-US" sz="2000" smtClean="0"/>
              <a:t>dùng</a:t>
            </a:r>
            <a:endParaRPr lang="en-US" sz="2000"/>
          </a:p>
          <a:p>
            <a:r>
              <a:rPr lang="en-US" sz="2000" b="1"/>
              <a:t>Complete/Maximum </a:t>
            </a:r>
            <a:r>
              <a:rPr lang="en-US" sz="2000"/>
              <a:t>: cài đặt tòan </a:t>
            </a:r>
            <a:r>
              <a:rPr lang="en-US" sz="2000"/>
              <a:t>bộ </a:t>
            </a:r>
            <a:r>
              <a:rPr lang="en-US" sz="2000" smtClean="0"/>
              <a:t>bộ</a:t>
            </a:r>
            <a:endParaRPr lang="en-US" sz="2000"/>
          </a:p>
          <a:p>
            <a:r>
              <a:rPr lang="en-US" sz="2000" b="1"/>
              <a:t>Minimal</a:t>
            </a:r>
            <a:r>
              <a:rPr lang="en-US" sz="2000"/>
              <a:t>: cài đặt </a:t>
            </a:r>
            <a:r>
              <a:rPr lang="en-US" sz="2000"/>
              <a:t>tối </a:t>
            </a:r>
            <a:r>
              <a:rPr lang="en-US" sz="2000" smtClean="0"/>
              <a:t>thiểu</a:t>
            </a:r>
            <a:endParaRPr lang="en-US" sz="2000"/>
          </a:p>
          <a:p>
            <a:r>
              <a:rPr lang="en-US" sz="2000" b="1"/>
              <a:t>Custom</a:t>
            </a:r>
            <a:r>
              <a:rPr lang="en-US" sz="2000"/>
              <a:t>: cài đặt có chọn lựa, thường dùng cho người chuyên </a:t>
            </a:r>
            <a:r>
              <a:rPr lang="en-US" sz="2000"/>
              <a:t>nghiệp</a:t>
            </a:r>
            <a:r>
              <a:rPr lang="en-US" sz="2000" smtClean="0"/>
              <a:t>.</a:t>
            </a:r>
            <a:endParaRPr lang="en-US" sz="2000"/>
          </a:p>
          <a:p>
            <a:r>
              <a:rPr lang="en-US" sz="2000" b="1"/>
              <a:t>Tạo Shortcut trên Desktop hoặc thanh </a:t>
            </a:r>
            <a:r>
              <a:rPr lang="en-US" sz="2000" b="1"/>
              <a:t>Quick </a:t>
            </a:r>
            <a:r>
              <a:rPr lang="en-US" sz="2000" b="1" smtClean="0"/>
              <a:t>Launch</a:t>
            </a:r>
            <a:endParaRPr lang="en-US" sz="2000"/>
          </a:p>
          <a:p>
            <a:r>
              <a:rPr lang="en-US" sz="2000"/>
              <a:t>Đánh dấu vào hộp Checkbox để tạo shortcut</a:t>
            </a:r>
          </a:p>
          <a:p>
            <a:endParaRPr 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4941168"/>
            <a:ext cx="1991792" cy="64807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spTree>
    <p:extLst>
      <p:ext uri="{BB962C8B-B14F-4D97-AF65-F5344CB8AC3E}">
        <p14:creationId xmlns:p14="http://schemas.microsoft.com/office/powerpoint/2010/main" val="9631729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277072"/>
          </a:xfrm>
        </p:spPr>
        <p:txBody>
          <a:bodyPr>
            <a:normAutofit/>
          </a:bodyPr>
          <a:lstStyle/>
          <a:p>
            <a:pPr marL="0" indent="0">
              <a:buNone/>
            </a:pPr>
            <a:r>
              <a:rPr lang="en-US" b="1" smtClean="0"/>
              <a:t> </a:t>
            </a:r>
            <a:r>
              <a:rPr lang="en-US" b="1"/>
              <a:t>Cài đặt phầm mềm </a:t>
            </a:r>
            <a:r>
              <a:rPr lang="en-US" b="1"/>
              <a:t>ứng </a:t>
            </a:r>
            <a:r>
              <a:rPr lang="en-US" b="1" smtClean="0"/>
              <a:t>dụng</a:t>
            </a:r>
            <a:endParaRPr lang="en-US"/>
          </a:p>
          <a:p>
            <a:r>
              <a:rPr lang="en-US" b="1" i="1"/>
              <a:t>Mục tiêu: </a:t>
            </a:r>
            <a:r>
              <a:rPr lang="en-US" i="1"/>
              <a:t>Cài đặt một số phần mềm ứng thông </a:t>
            </a:r>
            <a:r>
              <a:rPr lang="en-US" i="1"/>
              <a:t>dụng</a:t>
            </a:r>
            <a:r>
              <a:rPr lang="en-US" i="1" smtClean="0"/>
              <a:t>.</a:t>
            </a:r>
            <a:endParaRPr lang="en-US"/>
          </a:p>
          <a:p>
            <a:r>
              <a:rPr lang="en-US" i="1"/>
              <a:t>Trong phần này chúng tôi hướng dẫn cài đặt một số phần mềm thông </a:t>
            </a:r>
            <a:r>
              <a:rPr lang="en-US" i="1"/>
              <a:t>dụng</a:t>
            </a:r>
            <a:r>
              <a:rPr lang="en-US" i="1" smtClean="0"/>
              <a:t>.</a:t>
            </a:r>
            <a:endParaRPr lang="en-US"/>
          </a:p>
          <a:p>
            <a:r>
              <a:rPr lang="en-US" b="1"/>
              <a:t>Cài đặt </a:t>
            </a:r>
            <a:r>
              <a:rPr lang="en-US" b="1"/>
              <a:t>Microsoft </a:t>
            </a:r>
            <a:r>
              <a:rPr lang="en-US" b="1" smtClean="0"/>
              <a:t>Office</a:t>
            </a:r>
            <a:endParaRPr lang="en-US"/>
          </a:p>
          <a:p>
            <a:r>
              <a:rPr lang="en-US"/>
              <a:t>Microsoft Office là bộ công cụ văn phòng mạnh nhất hiện nay. N ó tích hợp hầu hết các công cụ hỗ trợ cho công việc văn phòng như văn bản, tính toán, quản lý, trình diễn v.v.. Do vậy yêu cầu sử dụng tài nguyên của nó cũng rất lớn và quá trình cài đặt nó cũng tương đối phức </a:t>
            </a:r>
            <a:r>
              <a:rPr lang="en-US"/>
              <a:t>tạp</a:t>
            </a:r>
            <a:r>
              <a:rPr lang="en-US" smtClean="0"/>
              <a:t>.</a:t>
            </a:r>
            <a:endParaRPr lang="en-US"/>
          </a:p>
          <a:p>
            <a:pPr marL="0" indent="0">
              <a:buNone/>
            </a:pPr>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spTree>
    <p:extLst>
      <p:ext uri="{BB962C8B-B14F-4D97-AF65-F5344CB8AC3E}">
        <p14:creationId xmlns:p14="http://schemas.microsoft.com/office/powerpoint/2010/main" val="27596530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1108720"/>
          </a:xfrm>
        </p:spPr>
        <p:txBody>
          <a:bodyPr>
            <a:normAutofit lnSpcReduction="10000"/>
          </a:bodyPr>
          <a:lstStyle/>
          <a:p>
            <a:r>
              <a:rPr lang="en-US" b="1"/>
              <a:t>Tiến trình cài đặt Microsoft </a:t>
            </a:r>
            <a:r>
              <a:rPr lang="en-US" b="1"/>
              <a:t>Office </a:t>
            </a:r>
            <a:r>
              <a:rPr lang="en-US" b="1" smtClean="0"/>
              <a:t>2007</a:t>
            </a:r>
            <a:endParaRPr lang="en-US"/>
          </a:p>
          <a:p>
            <a:r>
              <a:rPr lang="en-US" sz="2000"/>
              <a:t>Chạy file Setup.exe đi kèm với bộ chương trình nguồn để thực hiện tiến trình cài đặt.</a:t>
            </a:r>
          </a:p>
          <a:p>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708921"/>
            <a:ext cx="4752528"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2643832"/>
            <a:ext cx="3676650" cy="2103438"/>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576" y="4581127"/>
            <a:ext cx="3294063" cy="2130425"/>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4847973"/>
            <a:ext cx="3365500" cy="1843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972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35360"/>
          </a:xfrm>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179512" y="1196752"/>
            <a:ext cx="8856984" cy="432048"/>
          </a:xfrm>
        </p:spPr>
        <p:txBody>
          <a:bodyPr>
            <a:normAutofit lnSpcReduction="10000"/>
          </a:bodyPr>
          <a:lstStyle/>
          <a:p>
            <a:pPr marL="0" indent="0">
              <a:buNone/>
            </a:pPr>
            <a:r>
              <a:rPr lang="en-US" b="1" i="1">
                <a:solidFill>
                  <a:srgbClr val="FF0000"/>
                </a:solidFill>
              </a:rPr>
              <a:t>2.3. Bảng mạch chính (MAINBOARD)</a:t>
            </a:r>
            <a:endParaRPr lang="en-US">
              <a:solidFill>
                <a:srgbClr val="FF0000"/>
              </a:solidFill>
            </a:endParaRPr>
          </a:p>
          <a:p>
            <a:pPr marL="0" indent="0">
              <a:buNone/>
            </a:pPr>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1700808"/>
            <a:ext cx="5449887" cy="43973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40672" y="6282849"/>
            <a:ext cx="5681737" cy="369332"/>
          </a:xfrm>
          <a:prstGeom prst="rect">
            <a:avLst/>
          </a:prstGeom>
        </p:spPr>
        <p:txBody>
          <a:bodyPr wrap="square">
            <a:spAutoFit/>
          </a:bodyPr>
          <a:lstStyle/>
          <a:p>
            <a:r>
              <a:rPr lang="en-US" i="1"/>
              <a:t>Hình 1.6: Các thành phần cơ bản trên mainboard</a:t>
            </a:r>
            <a:endParaRPr lang="en-US"/>
          </a:p>
        </p:txBody>
      </p:sp>
    </p:spTree>
    <p:extLst>
      <p:ext uri="{BB962C8B-B14F-4D97-AF65-F5344CB8AC3E}">
        <p14:creationId xmlns:p14="http://schemas.microsoft.com/office/powerpoint/2010/main" val="39016557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1756792"/>
          </a:xfrm>
        </p:spPr>
        <p:txBody>
          <a:bodyPr/>
          <a:lstStyle/>
          <a:p>
            <a:r>
              <a:rPr lang="en-US" smtClean="0"/>
              <a:t>Cách gỡ bỏ phần mềm</a:t>
            </a:r>
          </a:p>
          <a:p>
            <a:r>
              <a:rPr lang="en-US" smtClean="0"/>
              <a:t>Vào Start Windows -&gt; Control Panel-&gt; Programs and Features-&gt; Chọn phần mềm cần gỡ -&gt; bấm chọn Uninstall</a:t>
            </a:r>
            <a:endParaRPr lang="en-US"/>
          </a:p>
        </p:txBody>
      </p:sp>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429000"/>
            <a:ext cx="3886200" cy="2883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378349"/>
            <a:ext cx="3695700"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28543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7504" y="533400"/>
            <a:ext cx="9036496" cy="990600"/>
          </a:xfrm>
        </p:spPr>
        <p:txBody>
          <a:bodyPr>
            <a:normAutofit/>
          </a:bodyPr>
          <a:lstStyle/>
          <a:p>
            <a:r>
              <a:rPr lang="en-US" sz="3200">
                <a:solidFill>
                  <a:srgbClr val="0070C0"/>
                </a:solidFill>
              </a:rPr>
              <a:t>Chương 3: Cài đặt hệ điều hành và các phần mềm</a:t>
            </a:r>
            <a:endParaRPr lang="en-US" sz="320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820" y="1412776"/>
            <a:ext cx="4581525"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7071" y="2060848"/>
            <a:ext cx="3168352"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1028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sp>
        <p:nvSpPr>
          <p:cNvPr id="3" name="Content Placeholder 2"/>
          <p:cNvSpPr>
            <a:spLocks noGrp="1"/>
          </p:cNvSpPr>
          <p:nvPr>
            <p:ph idx="1"/>
          </p:nvPr>
        </p:nvSpPr>
        <p:spPr>
          <a:xfrm>
            <a:off x="529208" y="1484784"/>
            <a:ext cx="8229600" cy="4876800"/>
          </a:xfrm>
        </p:spPr>
        <p:txBody>
          <a:bodyPr/>
          <a:lstStyle/>
          <a:p>
            <a:r>
              <a:rPr lang="en-US" b="1">
                <a:solidFill>
                  <a:srgbClr val="FF0000"/>
                </a:solidFill>
              </a:rPr>
              <a:t>Chipset:</a:t>
            </a:r>
            <a:endParaRPr lang="en-US">
              <a:solidFill>
                <a:srgbClr val="FF0000"/>
              </a:solidFill>
            </a:endParaRPr>
          </a:p>
          <a:p>
            <a:pPr marL="0" indent="0">
              <a:buNone/>
            </a:pP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276872"/>
            <a:ext cx="5904656" cy="446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751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340768"/>
            <a:ext cx="8229600" cy="532656"/>
          </a:xfrm>
        </p:spPr>
        <p:txBody>
          <a:bodyPr/>
          <a:lstStyle/>
          <a:p>
            <a:pPr marL="0" indent="0">
              <a:buNone/>
            </a:pPr>
            <a:r>
              <a:rPr lang="en-US" b="1" i="1">
                <a:solidFill>
                  <a:srgbClr val="FF0000"/>
                </a:solidFill>
              </a:rPr>
              <a:t>2.4. CPU (CENTRAL PROCESSING UNIT )</a:t>
            </a:r>
            <a:endParaRPr lang="en-US">
              <a:solidFill>
                <a:srgbClr val="FF0000"/>
              </a:solidFill>
            </a:endParaRPr>
          </a:p>
          <a:p>
            <a:endParaRPr lang="en-US"/>
          </a:p>
        </p:txBody>
      </p:sp>
      <p:sp>
        <p:nvSpPr>
          <p:cNvPr id="4" name="Title 1"/>
          <p:cNvSpPr>
            <a:spLocks noGrp="1"/>
          </p:cNvSpPr>
          <p:nvPr>
            <p:ph type="title"/>
          </p:nvPr>
        </p:nvSpPr>
        <p:spPr/>
        <p:txBody>
          <a:bodyPr>
            <a:normAutofit fontScale="90000"/>
          </a:bodyPr>
          <a:lstStyle/>
          <a:p>
            <a:r>
              <a:rPr lang="en-US">
                <a:solidFill>
                  <a:srgbClr val="0070C0"/>
                </a:solidFill>
              </a:rPr>
              <a:t>Chương 1: Tổng quan tổ chức máy tính</a:t>
            </a:r>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3573016"/>
            <a:ext cx="6552728" cy="17018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62025" y="1844824"/>
            <a:ext cx="6624736" cy="1477328"/>
          </a:xfrm>
          <a:prstGeom prst="rect">
            <a:avLst/>
          </a:prstGeom>
        </p:spPr>
        <p:txBody>
          <a:bodyPr wrap="square">
            <a:spAutoFit/>
          </a:bodyPr>
          <a:lstStyle/>
          <a:p>
            <a:r>
              <a:rPr lang="en-US"/>
              <a:t>Sự ra đời và phát triển của CPU từ năm 1971 cho đến nay với các tên gọi tương ứng với công nghệ và chiến lược phát triển kinh doanh của hãng Intel: CPU 4004, CPU 8088, CPU 80286, CPU 80386, CPU 80486, CPU 80586,..... Core i3, i5, i7. Tóm tắt qua sơ đồ mô tả:</a:t>
            </a:r>
          </a:p>
        </p:txBody>
      </p:sp>
      <p:sp>
        <p:nvSpPr>
          <p:cNvPr id="7" name="Rectangle 6"/>
          <p:cNvSpPr/>
          <p:nvPr/>
        </p:nvSpPr>
        <p:spPr>
          <a:xfrm>
            <a:off x="1741090" y="5517232"/>
            <a:ext cx="5063157" cy="369332"/>
          </a:xfrm>
          <a:prstGeom prst="rect">
            <a:avLst/>
          </a:prstGeom>
        </p:spPr>
        <p:txBody>
          <a:bodyPr wrap="square">
            <a:spAutoFit/>
          </a:bodyPr>
          <a:lstStyle/>
          <a:p>
            <a:r>
              <a:rPr lang="en-US" i="1"/>
              <a:t>Hình 1.8: Sự phát triển của bộ xử lý CPU Intel</a:t>
            </a:r>
            <a:endParaRPr lang="en-US"/>
          </a:p>
        </p:txBody>
      </p:sp>
    </p:spTree>
    <p:extLst>
      <p:ext uri="{BB962C8B-B14F-4D97-AF65-F5344CB8AC3E}">
        <p14:creationId xmlns:p14="http://schemas.microsoft.com/office/powerpoint/2010/main" val="33660221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253</TotalTime>
  <Words>3200</Words>
  <Application>Microsoft Office PowerPoint</Application>
  <PresentationFormat>On-screen Show (4:3)</PresentationFormat>
  <Paragraphs>297</Paragraphs>
  <Slides>71</Slides>
  <Notes>4</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Clarity</vt:lpstr>
      <vt:lpstr>TRƯỜNG CAO ĐẲNG LÝ TỰ TRỌNG TP.HCM </vt:lpstr>
      <vt:lpstr>MỤC LỤC</vt:lpstr>
      <vt:lpstr>Chương 1: Tổng quan tổ chức máy tính </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1: Tổng quan tổ chức máy tính</vt:lpstr>
      <vt:lpstr>Chương 2: Phân hoạch, cấu hình hệ thống </vt:lpstr>
      <vt:lpstr>Chương 2: Phân hoạch, cấu hình hệ thống </vt:lpstr>
      <vt:lpstr>Chương 2: Phân hoạch, cấu hình hệ thống </vt:lpstr>
      <vt:lpstr>Chương 2: Phân hoạch, cấu hình hệ thống </vt:lpstr>
      <vt:lpstr>Chương 2: Phân hoạch, cấu hình hệ thống </vt:lpstr>
      <vt:lpstr>Chương 2: Phân hoạch, cấu hình hệ thống </vt:lpstr>
      <vt:lpstr>Chương 2: Phân hoạch, cấu hình hệ thống </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2: Phân hoạch, cấu hình hệ thống</vt:lpstr>
      <vt:lpstr>Chương 3: Cài đặt hệ điều hành và các phần mềm </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lpstr>Chương 3: Cài đặt hệ điều hành và các phần mềm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CAO ĐẲNG LÝ TỰ TRỌNG TP.HCM</dc:title>
  <dc:creator>Minh Dung</dc:creator>
  <cp:lastModifiedBy>Minh Dung</cp:lastModifiedBy>
  <cp:revision>24</cp:revision>
  <dcterms:created xsi:type="dcterms:W3CDTF">2018-11-12T03:00:43Z</dcterms:created>
  <dcterms:modified xsi:type="dcterms:W3CDTF">2018-11-13T02:43:04Z</dcterms:modified>
</cp:coreProperties>
</file>